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handoutMasterIdLst>
    <p:handoutMasterId r:id="rId16"/>
  </p:handoutMasterIdLst>
  <p:sldIdLst>
    <p:sldId id="293" r:id="rId2"/>
    <p:sldId id="294" r:id="rId3"/>
    <p:sldId id="281" r:id="rId4"/>
    <p:sldId id="288" r:id="rId5"/>
    <p:sldId id="298" r:id="rId6"/>
    <p:sldId id="299" r:id="rId7"/>
    <p:sldId id="296" r:id="rId8"/>
    <p:sldId id="297" r:id="rId9"/>
    <p:sldId id="287" r:id="rId10"/>
    <p:sldId id="280" r:id="rId11"/>
    <p:sldId id="285" r:id="rId12"/>
    <p:sldId id="295" r:id="rId13"/>
    <p:sldId id="303" r:id="rId14"/>
  </p:sldIdLst>
  <p:sldSz cx="12192000" cy="6858000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897A78-646D-4735-AD0A-F0877CD0326B}">
          <p14:sldIdLst/>
        </p14:section>
        <p14:section name="Раздел без заголовка" id="{35158A4D-836B-4C46-8657-B230111A9C27}">
          <p14:sldIdLst>
            <p14:sldId id="293"/>
            <p14:sldId id="294"/>
            <p14:sldId id="281"/>
            <p14:sldId id="288"/>
            <p14:sldId id="298"/>
            <p14:sldId id="299"/>
            <p14:sldId id="296"/>
            <p14:sldId id="297"/>
            <p14:sldId id="287"/>
            <p14:sldId id="280"/>
            <p14:sldId id="285"/>
            <p14:sldId id="295"/>
            <p14:sldId id="30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870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32298-93A9-4AC5-BE8D-93CDE88144AA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9A47B-DA34-426D-AACC-CD8AB503E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762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46400" cy="49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687" y="1"/>
            <a:ext cx="2946400" cy="49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9670"/>
            <a:ext cx="2946400" cy="49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687" y="9429670"/>
            <a:ext cx="2946400" cy="49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53637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085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B4380EA-2F50-4263-88B5-14539989100C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87140A4A-C1F9-4C06-B93D-9F015CA84D04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>
              <a:sym typeface="Wingdings" pitchFamily="2" charset="2"/>
            </a:endParaRPr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671"/>
            <a:ext cx="2946400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F15D3DB8-D739-4D23-AC22-07E07E966D8B}" type="slidenum">
              <a:rPr lang="ru-RU" altLang="ru-RU" sz="1200"/>
              <a:pPr algn="r" eaLnBrk="1" hangingPunct="1"/>
              <a:t>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475636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>
              <a:sym typeface="Wingdings" pitchFamily="2" charset="2"/>
            </a:endParaRPr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671"/>
            <a:ext cx="2946400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F15D3DB8-D739-4D23-AC22-07E07E966D8B}" type="slidenum">
              <a:rPr lang="ru-RU" altLang="ru-RU" sz="1200"/>
              <a:pPr algn="r" eaLnBrk="1" hangingPunct="1"/>
              <a:t>8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527579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295524DD-A96B-4D5C-B14F-F02FBE9DFEB2}" type="slidenum">
              <a:rPr lang="ru-RU" altLang="ru-RU" smtClean="0">
                <a:solidFill>
                  <a:srgbClr val="000000"/>
                </a:solidFill>
              </a:rPr>
              <a:pPr/>
              <a:t>11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39775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82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54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26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98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70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2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4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EA16A2B-EE6B-4899-9640-7D6753A26704}" type="slidenum">
              <a:rPr lang="ru-RU" altLang="ru-RU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</a:pPr>
              <a:t>13</a:t>
            </a:fld>
            <a:endParaRPr lang="ru-RU" alt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483" name="Rectangle 7"/>
          <p:cNvSpPr txBox="1">
            <a:spLocks noGrp="1" noChangeArrowheads="1"/>
          </p:cNvSpPr>
          <p:nvPr/>
        </p:nvSpPr>
        <p:spPr bwMode="auto">
          <a:xfrm>
            <a:off x="3852864" y="9429671"/>
            <a:ext cx="2943225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06" tIns="46255" rIns="92506" bIns="46255" anchor="b"/>
          <a:lstStyle>
            <a:lvl1pPr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476A86A-476F-4860-8CB6-229A399AE054}" type="slidenum">
              <a:rPr lang="ru-RU" altLang="ru-RU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148484" name="Rectangle 7"/>
          <p:cNvSpPr txBox="1">
            <a:spLocks noGrp="1" noChangeArrowheads="1"/>
          </p:cNvSpPr>
          <p:nvPr/>
        </p:nvSpPr>
        <p:spPr bwMode="auto">
          <a:xfrm>
            <a:off x="3852864" y="9429671"/>
            <a:ext cx="2943225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06" tIns="46255" rIns="92506" bIns="46255" anchor="b"/>
          <a:lstStyle>
            <a:lvl1pPr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152C86F-C740-4084-B0FD-919BB205D4CB}" type="slidenum">
              <a:rPr lang="ru-RU" altLang="ru-RU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1484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506" tIns="46255" rIns="92506" bIns="4625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>
            <a:spLocks noGrp="1"/>
          </p:cNvSpPr>
          <p:nvPr>
            <p:ph type="pic" idx="2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3.pn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15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roskazna.ru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389063" y="5729288"/>
            <a:ext cx="2011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dirty="0" smtClean="0">
                <a:cs typeface="Times New Roman" pitchFamily="18" charset="0"/>
              </a:rPr>
              <a:t>14 декабря </a:t>
            </a:r>
            <a:r>
              <a:rPr lang="ru-RU" altLang="ru-RU" dirty="0">
                <a:cs typeface="Times New Roman" pitchFamily="18" charset="0"/>
              </a:rPr>
              <a:t>2018 г.</a:t>
            </a:r>
            <a:endParaRPr lang="ru-RU" altLang="ru-RU" b="1" dirty="0">
              <a:cs typeface="Times New Roman" pitchFamily="18" charset="0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5357192" y="4856163"/>
            <a:ext cx="577753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dirty="0" smtClean="0">
                <a:cs typeface="Times New Roman" pitchFamily="18" charset="0"/>
              </a:rPr>
              <a:t>Заместитель начальника Управления развития информационных систем </a:t>
            </a:r>
            <a:r>
              <a:rPr lang="ru-RU" altLang="ru-RU" dirty="0">
                <a:cs typeface="Times New Roman" pitchFamily="18" charset="0"/>
              </a:rPr>
              <a:t>Федерального казначейства </a:t>
            </a:r>
          </a:p>
          <a:p>
            <a:pPr algn="r">
              <a:spcBef>
                <a:spcPct val="50000"/>
              </a:spcBef>
            </a:pPr>
            <a:r>
              <a:rPr lang="ru-RU" altLang="ru-RU" b="1" dirty="0" smtClean="0">
                <a:cs typeface="Times New Roman" pitchFamily="18" charset="0"/>
              </a:rPr>
              <a:t>Д.В. Соломатин</a:t>
            </a:r>
            <a:endParaRPr lang="ru-RU" altLang="ru-RU" b="1" dirty="0">
              <a:cs typeface="Times New Roman" pitchFamily="18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lc="http://schemas.openxmlformats.org/drawingml/2006/lockedCanvas" xmlns:a16="http://schemas.microsoft.com/office/drawing/2014/main" xmlns="" id="{A17BDAA6-D823-4CD9-92DF-9D348E373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657" y="2255008"/>
            <a:ext cx="10232074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Font typeface="Arial" pitchFamily="34" charset="0"/>
              <a:buNone/>
              <a:tabLst>
                <a:tab pos="7086600" algn="l"/>
              </a:tabLst>
              <a:defRPr/>
            </a:pPr>
            <a:r>
              <a:rPr lang="ru-RU" alt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Обеспечение начала работы сотрудников Федерального агентства по управлению государственным имуществом и его территориальных органов в государственной интегрированной информационной системе управления общественными финансами «Электронный бюджет».</a:t>
            </a:r>
          </a:p>
        </p:txBody>
      </p:sp>
    </p:spTree>
    <p:extLst>
      <p:ext uri="{BB962C8B-B14F-4D97-AF65-F5344CB8AC3E}">
        <p14:creationId xmlns:p14="http://schemas.microsoft.com/office/powerpoint/2010/main" val="27999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10</a:t>
            </a:fld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053671" y="145182"/>
            <a:ext cx="74843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Совместная работа по передаче данных в ГИИС «Электронный бюджет»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3152" y="2745668"/>
            <a:ext cx="378119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  <a:latin typeface="+mj-lt"/>
              </a:rPr>
              <a:t>Фамилия, имя, отчество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  <a:latin typeface="+mj-lt"/>
              </a:rPr>
              <a:t>Должность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  <a:latin typeface="+mj-lt"/>
              </a:rPr>
              <a:t>Номер рабочего телефона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  <a:latin typeface="+mj-lt"/>
              </a:rPr>
              <a:t>Номер мобильного телефона</a:t>
            </a: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  <a:latin typeface="+mj-lt"/>
              </a:rPr>
              <a:t>Адрес электронной почты</a:t>
            </a:r>
            <a:endParaRPr lang="ru-RU" sz="18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0749" y="1652497"/>
            <a:ext cx="87654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 срок до 21.12.2018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- информация об </a:t>
            </a:r>
            <a:r>
              <a:rPr lang="ru-RU" sz="2200" dirty="0" smtClean="0">
                <a:solidFill>
                  <a:srgbClr val="0070C0"/>
                </a:solidFill>
              </a:rPr>
              <a:t>ответственных </a:t>
            </a:r>
            <a:r>
              <a:rPr lang="ru-RU" sz="2200" dirty="0">
                <a:solidFill>
                  <a:srgbClr val="0070C0"/>
                </a:solidFill>
              </a:rPr>
              <a:t>за </a:t>
            </a:r>
            <a:r>
              <a:rPr lang="ru-RU" sz="2200" dirty="0" smtClean="0">
                <a:solidFill>
                  <a:srgbClr val="0070C0"/>
                </a:solidFill>
              </a:rPr>
              <a:t>передачу данных и проверку </a:t>
            </a:r>
            <a:r>
              <a:rPr lang="ru-RU" sz="2200" dirty="0">
                <a:solidFill>
                  <a:srgbClr val="0070C0"/>
                </a:solidFill>
              </a:rPr>
              <a:t>правильности переноса </a:t>
            </a:r>
            <a:r>
              <a:rPr lang="ru-RU" sz="2200" dirty="0" smtClean="0">
                <a:solidFill>
                  <a:srgbClr val="0070C0"/>
                </a:solidFill>
              </a:rPr>
              <a:t>данных*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4771" y="2886614"/>
            <a:ext cx="58256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70C0"/>
                </a:solidFill>
                <a:latin typeface="Arial" panose="020B0604020202020204" pitchFamily="34" charset="0"/>
              </a:rPr>
              <a:t>* информацию просим направить на адрес: </a:t>
            </a:r>
            <a:r>
              <a:rPr lang="en-US" sz="2000" u="sng" dirty="0">
                <a:solidFill>
                  <a:srgbClr val="0070C0"/>
                </a:solidFill>
                <a:latin typeface="Arial" panose="020B0604020202020204" pitchFamily="34" charset="0"/>
              </a:rPr>
              <a:t>mkayukinov@roskazna.ru</a:t>
            </a:r>
            <a:endParaRPr lang="ru-RU" sz="2000" u="sng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93615" y="4867068"/>
            <a:ext cx="82049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 срок до 25.12.2018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- контактные данные сотрудников Федерального казначейства, </a:t>
            </a:r>
            <a:r>
              <a:rPr lang="ru-RU" sz="2200" dirty="0" smtClean="0">
                <a:solidFill>
                  <a:srgbClr val="0070C0"/>
                </a:solidFill>
              </a:rPr>
              <a:t>ответственных </a:t>
            </a:r>
            <a:r>
              <a:rPr lang="ru-RU" sz="2200" dirty="0">
                <a:solidFill>
                  <a:srgbClr val="0070C0"/>
                </a:solidFill>
              </a:rPr>
              <a:t>за </a:t>
            </a:r>
            <a:r>
              <a:rPr lang="ru-RU" sz="2200" dirty="0" smtClean="0">
                <a:solidFill>
                  <a:srgbClr val="0070C0"/>
                </a:solidFill>
              </a:rPr>
              <a:t>организацию работ по проверке </a:t>
            </a:r>
            <a:r>
              <a:rPr lang="ru-RU" sz="2200" dirty="0">
                <a:solidFill>
                  <a:srgbClr val="0070C0"/>
                </a:solidFill>
              </a:rPr>
              <a:t>правильности переноса </a:t>
            </a:r>
            <a:r>
              <a:rPr lang="ru-RU" sz="2200" dirty="0" smtClean="0">
                <a:solidFill>
                  <a:srgbClr val="0070C0"/>
                </a:solidFill>
              </a:rPr>
              <a:t>данных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24467" y="1606264"/>
            <a:ext cx="2303646" cy="794850"/>
            <a:chOff x="624467" y="1606264"/>
            <a:chExt cx="2303646" cy="79485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562862" y="1716669"/>
              <a:ext cx="550274" cy="598733"/>
              <a:chOff x="4219230" y="349207"/>
              <a:chExt cx="695657" cy="921481"/>
            </a:xfr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</p:grpSpPr>
          <p:sp>
            <p:nvSpPr>
              <p:cNvPr id="22" name="Стрелка вправо 21"/>
              <p:cNvSpPr/>
              <p:nvPr/>
            </p:nvSpPr>
            <p:spPr>
              <a:xfrm>
                <a:off x="4219230" y="349207"/>
                <a:ext cx="695657" cy="92148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p3d z="-182000" contourW="19050" prstMaterial="metal">
                <a:bevelT w="88900" h="203200"/>
                <a:bevelB w="165100" h="254000"/>
              </a:sp3d>
            </p:spPr>
            <p:style>
              <a:lnRef idx="0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Стрелка вправо 4"/>
              <p:cNvSpPr/>
              <p:nvPr/>
            </p:nvSpPr>
            <p:spPr>
              <a:xfrm>
                <a:off x="4219230" y="533503"/>
                <a:ext cx="486960" cy="552889"/>
              </a:xfrm>
              <a:prstGeom prst="rect">
                <a:avLst/>
              </a:prstGeom>
              <a:sp3d z="-1820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200" kern="1200"/>
              </a:p>
            </p:txBody>
          </p: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5656" y="1606264"/>
              <a:ext cx="692457" cy="770815"/>
            </a:xfrm>
            <a:prstGeom prst="rect">
              <a:avLst/>
            </a:prstGeom>
          </p:spPr>
        </p:pic>
        <p:grpSp>
          <p:nvGrpSpPr>
            <p:cNvPr id="7" name="Группа 6"/>
            <p:cNvGrpSpPr/>
            <p:nvPr/>
          </p:nvGrpSpPr>
          <p:grpSpPr>
            <a:xfrm>
              <a:off x="624467" y="1648850"/>
              <a:ext cx="822981" cy="752264"/>
              <a:chOff x="60489" y="1920781"/>
              <a:chExt cx="822981" cy="752264"/>
            </a:xfrm>
          </p:grpSpPr>
          <p:pic>
            <p:nvPicPr>
              <p:cNvPr id="20" name="Рисунок 58" descr="business_user.png"/>
              <p:cNvPicPr>
                <a:picLocks noChangeAspect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60489" y="1920781"/>
                <a:ext cx="670581" cy="59986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5400000" algn="t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Рисунок 58" descr="business_user.png"/>
              <p:cNvPicPr>
                <a:picLocks noChangeAspect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212889" y="2073181"/>
                <a:ext cx="670581" cy="59986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5400000" algn="t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" name="Группа 8"/>
          <p:cNvGrpSpPr/>
          <p:nvPr/>
        </p:nvGrpSpPr>
        <p:grpSpPr>
          <a:xfrm>
            <a:off x="755496" y="4919570"/>
            <a:ext cx="2306892" cy="770815"/>
            <a:chOff x="201688" y="5286427"/>
            <a:chExt cx="2306892" cy="770815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067572" y="5372469"/>
              <a:ext cx="550274" cy="598733"/>
              <a:chOff x="4219230" y="349207"/>
              <a:chExt cx="695657" cy="921481"/>
            </a:xfr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</p:grpSpPr>
          <p:sp>
            <p:nvSpPr>
              <p:cNvPr id="28" name="Стрелка вправо 27"/>
              <p:cNvSpPr/>
              <p:nvPr/>
            </p:nvSpPr>
            <p:spPr>
              <a:xfrm>
                <a:off x="4219230" y="349207"/>
                <a:ext cx="695657" cy="92148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p3d z="-182000" contourW="19050" prstMaterial="metal">
                <a:bevelT w="88900" h="203200"/>
                <a:bevelB w="165100" h="254000"/>
              </a:sp3d>
            </p:spPr>
            <p:style>
              <a:lnRef idx="0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shade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9" name="Стрелка вправо 4"/>
              <p:cNvSpPr/>
              <p:nvPr/>
            </p:nvSpPr>
            <p:spPr>
              <a:xfrm>
                <a:off x="4219230" y="533503"/>
                <a:ext cx="486960" cy="552889"/>
              </a:xfrm>
              <a:prstGeom prst="rect">
                <a:avLst/>
              </a:prstGeom>
              <a:sp3d z="-1820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200" kern="1200"/>
              </a:p>
            </p:txBody>
          </p:sp>
        </p:grpSp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688" y="5286427"/>
              <a:ext cx="692457" cy="770815"/>
            </a:xfrm>
            <a:prstGeom prst="rect">
              <a:avLst/>
            </a:prstGeom>
          </p:spPr>
        </p:pic>
        <p:grpSp>
          <p:nvGrpSpPr>
            <p:cNvPr id="31" name="Группа 30"/>
            <p:cNvGrpSpPr/>
            <p:nvPr/>
          </p:nvGrpSpPr>
          <p:grpSpPr>
            <a:xfrm>
              <a:off x="1685599" y="5304978"/>
              <a:ext cx="822981" cy="752264"/>
              <a:chOff x="60489" y="1920781"/>
              <a:chExt cx="822981" cy="752264"/>
            </a:xfrm>
          </p:grpSpPr>
          <p:pic>
            <p:nvPicPr>
              <p:cNvPr id="32" name="Рисунок 58" descr="business_user.png"/>
              <p:cNvPicPr>
                <a:picLocks noChangeAspect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60489" y="1920781"/>
                <a:ext cx="670581" cy="59986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5400000" algn="t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Рисунок 58" descr="business_user.png"/>
              <p:cNvPicPr>
                <a:picLocks noChangeAspect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212889" y="2073181"/>
                <a:ext cx="670581" cy="59986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5400000" algn="t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372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8113" y="1095375"/>
            <a:ext cx="3063875" cy="1916113"/>
          </a:xfrm>
          <a:prstGeom prst="rect">
            <a:avLst/>
          </a:prstGeom>
          <a:effectLst>
            <a:outerShdw blurRad="50800" dist="127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6650" y="1778000"/>
            <a:ext cx="2819400" cy="2403475"/>
          </a:xfrm>
          <a:prstGeom prst="rect">
            <a:avLst/>
          </a:prstGeom>
          <a:effectLst>
            <a:outerShdw blurRad="50800" dist="25400" algn="ctr" rotWithShape="0">
              <a:srgbClr val="000000">
                <a:alpha val="99000"/>
              </a:srgbClr>
            </a:outerShdw>
          </a:effectLst>
        </p:spPr>
      </p:pic>
      <p:sp>
        <p:nvSpPr>
          <p:cNvPr id="7173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11532093" y="6384925"/>
            <a:ext cx="394795" cy="339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2CB2D32-8F4B-47F1-AF13-763CF0D7AEB4}" type="slidenum">
              <a:rPr lang="ru-RU" altLang="ru-RU" sz="1200" smtClean="0">
                <a:solidFill>
                  <a:srgbClr val="898989"/>
                </a:solidFill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 dirty="0" smtClean="0">
              <a:solidFill>
                <a:srgbClr val="898989"/>
              </a:solidFill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/>
          </p:cNvSpPr>
          <p:nvPr/>
        </p:nvSpPr>
        <p:spPr bwMode="auto">
          <a:xfrm>
            <a:off x="4010025" y="93663"/>
            <a:ext cx="8026400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Администрирование доходов в рамках ведения бюджетного учета, начисления и оплаты труда, иных выплат с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1 января 2019 года</a:t>
            </a:r>
          </a:p>
        </p:txBody>
      </p:sp>
      <p:grpSp>
        <p:nvGrpSpPr>
          <p:cNvPr id="7175" name="Группа 1"/>
          <p:cNvGrpSpPr>
            <a:grpSpLocks/>
          </p:cNvGrpSpPr>
          <p:nvPr/>
        </p:nvGrpSpPr>
        <p:grpSpPr bwMode="auto">
          <a:xfrm>
            <a:off x="8102600" y="3011488"/>
            <a:ext cx="3832225" cy="2549525"/>
            <a:chOff x="5036820" y="965273"/>
            <a:chExt cx="2529839" cy="1574557"/>
          </a:xfrm>
        </p:grpSpPr>
        <p:sp>
          <p:nvSpPr>
            <p:cNvPr id="56" name="Облако 55"/>
            <p:cNvSpPr/>
            <p:nvPr/>
          </p:nvSpPr>
          <p:spPr bwMode="auto">
            <a:xfrm>
              <a:off x="5036820" y="965273"/>
              <a:ext cx="2529839" cy="1574557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57" name="Picture 3" descr="C:\Users\3256\Desktop\Презентации\Картинки\PNG\eb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7113" y="1175083"/>
              <a:ext cx="382515" cy="381384"/>
            </a:xfrm>
            <a:prstGeom prst="rect">
              <a:avLst/>
            </a:prstGeom>
            <a:noFill/>
            <a:effectLst>
              <a:outerShdw blurRad="57150" dist="19050" dir="2700000" algn="tl" rotWithShape="0">
                <a:prstClr val="black">
                  <a:alpha val="63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72" name="TextBox 45"/>
            <p:cNvSpPr txBox="1">
              <a:spLocks noChangeArrowheads="1"/>
            </p:cNvSpPr>
            <p:nvPr/>
          </p:nvSpPr>
          <p:spPr bwMode="auto">
            <a:xfrm>
              <a:off x="5603644" y="1186822"/>
              <a:ext cx="1875155" cy="34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Arial" pitchFamily="34" charset="0"/>
                </a:rPr>
                <a:t>ГИИС «Электронный бюджет» </a:t>
              </a:r>
              <a:r>
                <a:rPr lang="ru-RU" altLang="ru-RU" sz="900">
                  <a:solidFill>
                    <a:srgbClr val="0070C0"/>
                  </a:solidFill>
                  <a:latin typeface="Arial" pitchFamily="34" charset="0"/>
                </a:rPr>
                <a:t>(модуль ведения бюджетного (бухгалтерского) учета учреждений ПУиО)</a:t>
              </a:r>
            </a:p>
          </p:txBody>
        </p:sp>
      </p:grpSp>
      <p:sp>
        <p:nvSpPr>
          <p:cNvPr id="7176" name="Прямоугольник 31"/>
          <p:cNvSpPr>
            <a:spLocks noChangeArrowheads="1"/>
          </p:cNvSpPr>
          <p:nvPr/>
        </p:nvSpPr>
        <p:spPr bwMode="auto">
          <a:xfrm>
            <a:off x="5516820" y="2317458"/>
            <a:ext cx="1884363" cy="10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 dirty="0">
                <a:solidFill>
                  <a:srgbClr val="0070C0"/>
                </a:solidFill>
                <a:latin typeface="Arial" pitchFamily="34" charset="0"/>
              </a:rPr>
              <a:t>Автоматизированное направление информации </a:t>
            </a:r>
            <a:r>
              <a:rPr lang="ru-RU" altLang="ru-RU" sz="900" dirty="0">
                <a:solidFill>
                  <a:srgbClr val="0070C0"/>
                </a:solidFill>
                <a:latin typeface="Arial" pitchFamily="34" charset="0"/>
              </a:rPr>
              <a:t>о начислении доходов для формирования бухгалтерских проводок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i="1" dirty="0">
                <a:solidFill>
                  <a:srgbClr val="0070C0"/>
                </a:solidFill>
                <a:latin typeface="Arial" pitchFamily="34" charset="0"/>
              </a:rPr>
              <a:t>(по </a:t>
            </a:r>
            <a:r>
              <a:rPr lang="ru-RU" altLang="ru-RU" sz="900" i="1" dirty="0" smtClean="0">
                <a:solidFill>
                  <a:srgbClr val="0070C0"/>
                </a:solidFill>
                <a:latin typeface="Arial" pitchFamily="34" charset="0"/>
              </a:rPr>
              <a:t>форматам Федерального казначейства)</a:t>
            </a:r>
            <a:endParaRPr lang="ru-RU" altLang="ru-RU" sz="900" i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7180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628" y="2743206"/>
            <a:ext cx="18288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6418883"/>
            <a:ext cx="3619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2" name="Прямоугольник 31"/>
          <p:cNvSpPr>
            <a:spLocks noChangeArrowheads="1"/>
          </p:cNvSpPr>
          <p:nvPr/>
        </p:nvSpPr>
        <p:spPr bwMode="auto">
          <a:xfrm>
            <a:off x="250444" y="6358765"/>
            <a:ext cx="2436812" cy="50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dirty="0">
                <a:solidFill>
                  <a:srgbClr val="0070C0"/>
                </a:solidFill>
                <a:latin typeface="Arial" pitchFamily="34" charset="0"/>
              </a:rPr>
              <a:t>- </a:t>
            </a:r>
            <a:r>
              <a:rPr lang="ru-RU" altLang="ru-RU" sz="900" dirty="0" smtClean="0">
                <a:solidFill>
                  <a:srgbClr val="0070C0"/>
                </a:solidFill>
                <a:latin typeface="Arial" pitchFamily="34" charset="0"/>
              </a:rPr>
              <a:t>ведомственный модуль администрирования доходов </a:t>
            </a:r>
            <a:r>
              <a:rPr lang="ru-RU" altLang="ru-RU" sz="900" dirty="0" err="1" smtClean="0">
                <a:solidFill>
                  <a:srgbClr val="0070C0"/>
                </a:solidFill>
                <a:latin typeface="Arial" pitchFamily="34" charset="0"/>
              </a:rPr>
              <a:t>Росимущества</a:t>
            </a:r>
            <a:endParaRPr lang="ru-RU" altLang="ru-RU" sz="9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90" name="Стрелка вниз 89"/>
          <p:cNvSpPr/>
          <p:nvPr/>
        </p:nvSpPr>
        <p:spPr>
          <a:xfrm rot="16200000">
            <a:off x="6425664" y="2169026"/>
            <a:ext cx="338138" cy="2714625"/>
          </a:xfrm>
          <a:prstGeom prst="downArrow">
            <a:avLst/>
          </a:prstGeom>
          <a:solidFill>
            <a:srgbClr val="4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86" name="Прямоугольник 31"/>
          <p:cNvSpPr>
            <a:spLocks noChangeArrowheads="1"/>
          </p:cNvSpPr>
          <p:nvPr/>
        </p:nvSpPr>
        <p:spPr bwMode="auto">
          <a:xfrm>
            <a:off x="8886825" y="4675188"/>
            <a:ext cx="2006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Формирование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бухгалтерских проводок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 на основании полученной информации</a:t>
            </a:r>
            <a:endParaRPr lang="ru-RU" altLang="ru-RU" sz="900" i="1">
              <a:solidFill>
                <a:srgbClr val="0070C0"/>
              </a:solidFill>
              <a:latin typeface="Arial" pitchFamily="34" charset="0"/>
            </a:endParaRPr>
          </a:p>
        </p:txBody>
      </p:sp>
      <p:grpSp>
        <p:nvGrpSpPr>
          <p:cNvPr id="7187" name="Группа 105"/>
          <p:cNvGrpSpPr>
            <a:grpSpLocks/>
          </p:cNvGrpSpPr>
          <p:nvPr/>
        </p:nvGrpSpPr>
        <p:grpSpPr bwMode="auto">
          <a:xfrm>
            <a:off x="8740775" y="4632325"/>
            <a:ext cx="234950" cy="238125"/>
            <a:chOff x="6698416" y="1332461"/>
            <a:chExt cx="287954" cy="289527"/>
          </a:xfrm>
        </p:grpSpPr>
        <p:sp>
          <p:nvSpPr>
            <p:cNvPr id="96" name="Овал 95"/>
            <p:cNvSpPr/>
            <p:nvPr/>
          </p:nvSpPr>
          <p:spPr>
            <a:xfrm>
              <a:off x="6735384" y="1365275"/>
              <a:ext cx="227639" cy="22197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698416" y="1332461"/>
              <a:ext cx="287954" cy="289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4</a:t>
              </a:r>
            </a:p>
          </p:txBody>
        </p:sp>
      </p:grpSp>
      <p:sp>
        <p:nvSpPr>
          <p:cNvPr id="98" name="Стрелка вниз 97"/>
          <p:cNvSpPr/>
          <p:nvPr/>
        </p:nvSpPr>
        <p:spPr>
          <a:xfrm rot="5400000">
            <a:off x="6494720" y="2620671"/>
            <a:ext cx="338137" cy="2576512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7189" name="Группа 105"/>
          <p:cNvGrpSpPr>
            <a:grpSpLocks/>
          </p:cNvGrpSpPr>
          <p:nvPr/>
        </p:nvGrpSpPr>
        <p:grpSpPr bwMode="auto">
          <a:xfrm>
            <a:off x="5567351" y="2198395"/>
            <a:ext cx="234950" cy="238125"/>
            <a:chOff x="6698416" y="1332461"/>
            <a:chExt cx="287954" cy="289527"/>
          </a:xfrm>
        </p:grpSpPr>
        <p:sp>
          <p:nvSpPr>
            <p:cNvPr id="100" name="Овал 99"/>
            <p:cNvSpPr/>
            <p:nvPr/>
          </p:nvSpPr>
          <p:spPr>
            <a:xfrm>
              <a:off x="6735384" y="1365273"/>
              <a:ext cx="227639" cy="22197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698416" y="1332461"/>
              <a:ext cx="287954" cy="289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2</a:t>
              </a:r>
            </a:p>
          </p:txBody>
        </p:sp>
      </p:grpSp>
      <p:sp>
        <p:nvSpPr>
          <p:cNvPr id="7190" name="Прямоугольник 31"/>
          <p:cNvSpPr>
            <a:spLocks noChangeArrowheads="1"/>
          </p:cNvSpPr>
          <p:nvPr/>
        </p:nvSpPr>
        <p:spPr bwMode="auto">
          <a:xfrm>
            <a:off x="5959733" y="3992270"/>
            <a:ext cx="185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Автоматическое направление выписок о поступлении на лицевой счет 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(при необходимости)</a:t>
            </a:r>
            <a:endParaRPr lang="ru-RU" altLang="ru-RU" sz="900" i="1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7191" name="Прямоугольник 31"/>
          <p:cNvSpPr>
            <a:spLocks noChangeArrowheads="1"/>
          </p:cNvSpPr>
          <p:nvPr/>
        </p:nvSpPr>
        <p:spPr bwMode="auto">
          <a:xfrm>
            <a:off x="1959431" y="3046461"/>
            <a:ext cx="188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Автоматическое направление информации в ГИС ГМП 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о начислении доходов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ru-RU" sz="900">
              <a:solidFill>
                <a:srgbClr val="0070C0"/>
              </a:solidFill>
              <a:latin typeface="Arial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      Автоматическое получение информации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 о платежах</a:t>
            </a:r>
          </a:p>
        </p:txBody>
      </p:sp>
      <p:sp>
        <p:nvSpPr>
          <p:cNvPr id="122" name="Стрелка вниз 121"/>
          <p:cNvSpPr/>
          <p:nvPr/>
        </p:nvSpPr>
        <p:spPr>
          <a:xfrm rot="5400000">
            <a:off x="2830513" y="6186314"/>
            <a:ext cx="338137" cy="703263"/>
          </a:xfrm>
          <a:prstGeom prst="downArrow">
            <a:avLst/>
          </a:prstGeom>
          <a:solidFill>
            <a:srgbClr val="4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3" name="Стрелка вниз 122"/>
          <p:cNvSpPr/>
          <p:nvPr/>
        </p:nvSpPr>
        <p:spPr>
          <a:xfrm rot="5400000">
            <a:off x="4486275" y="6172027"/>
            <a:ext cx="338138" cy="703262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96" name="Прямоугольник 31"/>
          <p:cNvSpPr>
            <a:spLocks noChangeArrowheads="1"/>
          </p:cNvSpPr>
          <p:nvPr/>
        </p:nvSpPr>
        <p:spPr bwMode="auto">
          <a:xfrm>
            <a:off x="3260725" y="6413327"/>
            <a:ext cx="106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- реализация к 01.01.2019</a:t>
            </a:r>
          </a:p>
        </p:txBody>
      </p:sp>
      <p:sp>
        <p:nvSpPr>
          <p:cNvPr id="7197" name="Прямоугольник 31"/>
          <p:cNvSpPr>
            <a:spLocks noChangeArrowheads="1"/>
          </p:cNvSpPr>
          <p:nvPr/>
        </p:nvSpPr>
        <p:spPr bwMode="auto">
          <a:xfrm>
            <a:off x="4856163" y="6383164"/>
            <a:ext cx="1649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dirty="0">
                <a:solidFill>
                  <a:srgbClr val="0070C0"/>
                </a:solidFill>
                <a:latin typeface="Arial" pitchFamily="34" charset="0"/>
              </a:rPr>
              <a:t>- реализация в течение 2019 года</a:t>
            </a:r>
          </a:p>
        </p:txBody>
      </p:sp>
      <p:grpSp>
        <p:nvGrpSpPr>
          <p:cNvPr id="7198" name="Группа 2"/>
          <p:cNvGrpSpPr>
            <a:grpSpLocks/>
          </p:cNvGrpSpPr>
          <p:nvPr/>
        </p:nvGrpSpPr>
        <p:grpSpPr bwMode="auto">
          <a:xfrm>
            <a:off x="206831" y="2585776"/>
            <a:ext cx="1958975" cy="1989137"/>
            <a:chOff x="103188" y="2770188"/>
            <a:chExt cx="1958975" cy="1989137"/>
          </a:xfrm>
        </p:grpSpPr>
        <p:sp>
          <p:nvSpPr>
            <p:cNvPr id="7260" name="TextBox 45"/>
            <p:cNvSpPr txBox="1">
              <a:spLocks noChangeArrowheads="1"/>
            </p:cNvSpPr>
            <p:nvPr/>
          </p:nvSpPr>
          <p:spPr bwMode="auto">
            <a:xfrm>
              <a:off x="658813" y="2770188"/>
              <a:ext cx="10160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Arial" pitchFamily="34" charset="0"/>
                </a:rPr>
                <a:t>ГИС ГМП</a:t>
              </a:r>
              <a:endParaRPr lang="ru-RU" altLang="ru-RU" sz="900">
                <a:solidFill>
                  <a:srgbClr val="0070C0"/>
                </a:solidFill>
                <a:latin typeface="Arial" pitchFamily="34" charset="0"/>
              </a:endParaRPr>
            </a:p>
          </p:txBody>
        </p:sp>
        <p:pic>
          <p:nvPicPr>
            <p:cNvPr id="7261" name="Рисунок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88" y="2960688"/>
              <a:ext cx="1958975" cy="179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99" name="Группа 2"/>
          <p:cNvGrpSpPr>
            <a:grpSpLocks/>
          </p:cNvGrpSpPr>
          <p:nvPr/>
        </p:nvGrpSpPr>
        <p:grpSpPr bwMode="auto">
          <a:xfrm>
            <a:off x="8237726" y="6404774"/>
            <a:ext cx="1259686" cy="369328"/>
            <a:chOff x="7627938" y="6522582"/>
            <a:chExt cx="1259957" cy="367923"/>
          </a:xfrm>
        </p:grpSpPr>
        <p:pic>
          <p:nvPicPr>
            <p:cNvPr id="7258" name="Рисунок 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7938" y="6546850"/>
              <a:ext cx="147637" cy="14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Прямоугольник 31"/>
            <p:cNvSpPr>
              <a:spLocks noChangeArrowheads="1"/>
            </p:cNvSpPr>
            <p:nvPr/>
          </p:nvSpPr>
          <p:spPr bwMode="auto">
            <a:xfrm>
              <a:off x="7663931" y="6522582"/>
              <a:ext cx="1223964" cy="367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4" tIns="45718" rIns="91434" bIns="45718">
              <a:spAutoFit/>
            </a:bodyPr>
            <a:lstStyle/>
            <a:p>
              <a:pPr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ru-RU" altLang="ru-RU" sz="900" dirty="0">
                  <a:solidFill>
                    <a:srgbClr val="0070C0"/>
                  </a:solidFill>
                  <a:latin typeface="Arial" pitchFamily="34" charset="0"/>
                </a:rPr>
                <a:t>- автоматический процесс</a:t>
              </a:r>
            </a:p>
          </p:txBody>
        </p:sp>
      </p:grpSp>
      <p:pic>
        <p:nvPicPr>
          <p:cNvPr id="7200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506" y="2933102"/>
            <a:ext cx="147637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1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68" y="4199927"/>
            <a:ext cx="147638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202" name="Группа 105"/>
          <p:cNvGrpSpPr>
            <a:grpSpLocks/>
          </p:cNvGrpSpPr>
          <p:nvPr/>
        </p:nvGrpSpPr>
        <p:grpSpPr bwMode="auto">
          <a:xfrm>
            <a:off x="2165806" y="3026764"/>
            <a:ext cx="234950" cy="238125"/>
            <a:chOff x="6698416" y="1332461"/>
            <a:chExt cx="287954" cy="289527"/>
          </a:xfrm>
        </p:grpSpPr>
        <p:sp>
          <p:nvSpPr>
            <p:cNvPr id="72" name="Овал 71"/>
            <p:cNvSpPr/>
            <p:nvPr/>
          </p:nvSpPr>
          <p:spPr>
            <a:xfrm>
              <a:off x="6735382" y="1365275"/>
              <a:ext cx="227640" cy="22197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98416" y="1332461"/>
              <a:ext cx="287954" cy="289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7203" name="Группа 105"/>
          <p:cNvGrpSpPr>
            <a:grpSpLocks/>
          </p:cNvGrpSpPr>
          <p:nvPr/>
        </p:nvGrpSpPr>
        <p:grpSpPr bwMode="auto">
          <a:xfrm>
            <a:off x="2146756" y="3727205"/>
            <a:ext cx="234950" cy="238125"/>
            <a:chOff x="6698416" y="1332461"/>
            <a:chExt cx="287954" cy="289527"/>
          </a:xfrm>
        </p:grpSpPr>
        <p:sp>
          <p:nvSpPr>
            <p:cNvPr id="77" name="Овал 76"/>
            <p:cNvSpPr/>
            <p:nvPr/>
          </p:nvSpPr>
          <p:spPr>
            <a:xfrm>
              <a:off x="6735382" y="1365275"/>
              <a:ext cx="227640" cy="22197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698416" y="1332461"/>
              <a:ext cx="287954" cy="289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5</a:t>
              </a:r>
            </a:p>
          </p:txBody>
        </p:sp>
      </p:grpSp>
      <p:pic>
        <p:nvPicPr>
          <p:cNvPr id="7204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308" y="4295483"/>
            <a:ext cx="147637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208" name="Группа 94"/>
          <p:cNvGrpSpPr>
            <a:grpSpLocks/>
          </p:cNvGrpSpPr>
          <p:nvPr/>
        </p:nvGrpSpPr>
        <p:grpSpPr bwMode="auto">
          <a:xfrm>
            <a:off x="3549465" y="4217474"/>
            <a:ext cx="2146300" cy="732612"/>
            <a:chOff x="3684588" y="2251075"/>
            <a:chExt cx="2146300" cy="733640"/>
          </a:xfrm>
        </p:grpSpPr>
        <p:grpSp>
          <p:nvGrpSpPr>
            <p:cNvPr id="7234" name="Группа 105"/>
            <p:cNvGrpSpPr>
              <a:grpSpLocks/>
            </p:cNvGrpSpPr>
            <p:nvPr/>
          </p:nvGrpSpPr>
          <p:grpSpPr bwMode="auto">
            <a:xfrm>
              <a:off x="3684588" y="2251075"/>
              <a:ext cx="234950" cy="239713"/>
              <a:chOff x="6698416" y="1332461"/>
              <a:chExt cx="287954" cy="289527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6735384" y="1365103"/>
                <a:ext cx="227639" cy="22273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ru-RU" altLang="ru-RU" sz="1100" b="1" dirty="0" smtClean="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6698416" y="1332461"/>
                <a:ext cx="287954" cy="28993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9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7235" name="Прямоугольник 31"/>
            <p:cNvSpPr>
              <a:spLocks noChangeArrowheads="1"/>
            </p:cNvSpPr>
            <p:nvPr/>
          </p:nvSpPr>
          <p:spPr bwMode="auto">
            <a:xfrm>
              <a:off x="3838576" y="2338388"/>
              <a:ext cx="1992312" cy="6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4" tIns="45718" rIns="91434" bIns="4571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ru-RU" altLang="ru-RU" sz="900">
                  <a:solidFill>
                    <a:srgbClr val="0070C0"/>
                  </a:solidFill>
                  <a:latin typeface="Arial" pitchFamily="34" charset="0"/>
                </a:rPr>
                <a:t>Формирование информации о начисленных доходах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endParaRPr lang="ru-RU" altLang="ru-RU" sz="900">
                <a:solidFill>
                  <a:srgbClr val="0070C0"/>
                </a:solidFill>
                <a:latin typeface="Arial" pitchFamily="34" charset="0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ru-RU" altLang="ru-RU" sz="900">
                  <a:solidFill>
                    <a:srgbClr val="0070C0"/>
                  </a:solidFill>
                  <a:latin typeface="Arial" pitchFamily="34" charset="0"/>
                </a:rPr>
                <a:t>Квитирование оплат</a:t>
              </a:r>
            </a:p>
          </p:txBody>
        </p:sp>
        <p:grpSp>
          <p:nvGrpSpPr>
            <p:cNvPr id="7236" name="Группа 105"/>
            <p:cNvGrpSpPr>
              <a:grpSpLocks/>
            </p:cNvGrpSpPr>
            <p:nvPr/>
          </p:nvGrpSpPr>
          <p:grpSpPr bwMode="auto">
            <a:xfrm>
              <a:off x="3694113" y="2727325"/>
              <a:ext cx="234950" cy="239713"/>
              <a:chOff x="6698416" y="1332461"/>
              <a:chExt cx="287954" cy="289527"/>
            </a:xfrm>
          </p:grpSpPr>
          <p:sp>
            <p:nvSpPr>
              <p:cNvPr id="108" name="Овал 107"/>
              <p:cNvSpPr/>
              <p:nvPr/>
            </p:nvSpPr>
            <p:spPr>
              <a:xfrm>
                <a:off x="6735384" y="1365911"/>
                <a:ext cx="227639" cy="220809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ru-RU" altLang="ru-RU" sz="1100" b="1" dirty="0" smtClean="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6698416" y="1333269"/>
                <a:ext cx="287954" cy="2880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9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charset="0"/>
                  </a:rPr>
                  <a:t>6</a:t>
                </a:r>
              </a:p>
            </p:txBody>
          </p:sp>
        </p:grpSp>
      </p:grpSp>
      <p:grpSp>
        <p:nvGrpSpPr>
          <p:cNvPr id="7209" name="Группа 5"/>
          <p:cNvGrpSpPr>
            <a:grpSpLocks/>
          </p:cNvGrpSpPr>
          <p:nvPr/>
        </p:nvGrpSpPr>
        <p:grpSpPr bwMode="auto">
          <a:xfrm>
            <a:off x="625947" y="5066931"/>
            <a:ext cx="1141412" cy="1139825"/>
            <a:chOff x="671855" y="4802085"/>
            <a:chExt cx="1141071" cy="1141071"/>
          </a:xfrm>
        </p:grpSpPr>
        <p:pic>
          <p:nvPicPr>
            <p:cNvPr id="7231" name="Рисунок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855" y="4802085"/>
              <a:ext cx="836271" cy="836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32" name="Рисунок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255" y="4954485"/>
              <a:ext cx="836271" cy="836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33" name="Рисунок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655" y="5106885"/>
              <a:ext cx="836271" cy="836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210" name="TextBox 45"/>
          <p:cNvSpPr txBox="1">
            <a:spLocks noChangeArrowheads="1"/>
          </p:cNvSpPr>
          <p:nvPr/>
        </p:nvSpPr>
        <p:spPr bwMode="auto">
          <a:xfrm>
            <a:off x="1689664" y="5793944"/>
            <a:ext cx="1343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Arial" pitchFamily="34" charset="0"/>
              </a:rPr>
              <a:t>Кредитные организации</a:t>
            </a:r>
            <a:endParaRPr lang="ru-RU" altLang="ru-RU" sz="900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118" name="Стрелка вниз 117"/>
          <p:cNvSpPr/>
          <p:nvPr/>
        </p:nvSpPr>
        <p:spPr>
          <a:xfrm rot="10800000">
            <a:off x="875138" y="4550402"/>
            <a:ext cx="338138" cy="409575"/>
          </a:xfrm>
          <a:prstGeom prst="downArrow">
            <a:avLst/>
          </a:prstGeom>
          <a:solidFill>
            <a:srgbClr val="4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212" name="Прямоугольник 31"/>
          <p:cNvSpPr>
            <a:spLocks noChangeArrowheads="1"/>
          </p:cNvSpPr>
          <p:nvPr/>
        </p:nvSpPr>
        <p:spPr bwMode="auto">
          <a:xfrm>
            <a:off x="1086968" y="4678562"/>
            <a:ext cx="10445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 dirty="0">
                <a:solidFill>
                  <a:srgbClr val="0070C0"/>
                </a:solidFill>
                <a:latin typeface="Arial" pitchFamily="34" charset="0"/>
              </a:rPr>
              <a:t>Направление информации о поступивших платежах</a:t>
            </a:r>
            <a:endParaRPr lang="ru-RU" altLang="ru-RU" sz="900" i="1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7213" name="Прямоугольник 31"/>
          <p:cNvSpPr>
            <a:spLocks noChangeArrowheads="1"/>
          </p:cNvSpPr>
          <p:nvPr/>
        </p:nvSpPr>
        <p:spPr bwMode="auto">
          <a:xfrm>
            <a:off x="8551863" y="3956050"/>
            <a:ext cx="25685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Автоматическое формирование документа</a:t>
            </a:r>
            <a:r>
              <a:rPr lang="ru-RU" altLang="ru-RU" sz="900">
                <a:solidFill>
                  <a:srgbClr val="0070C0"/>
                </a:solidFill>
                <a:latin typeface="Arial" pitchFamily="34" charset="0"/>
              </a:rPr>
              <a:t> «Начисление администрируемых доходов»</a:t>
            </a:r>
            <a:endParaRPr lang="ru-RU" altLang="ru-RU" sz="900" i="1">
              <a:solidFill>
                <a:srgbClr val="0070C0"/>
              </a:solidFill>
              <a:latin typeface="Arial" pitchFamily="34" charset="0"/>
            </a:endParaRPr>
          </a:p>
        </p:txBody>
      </p:sp>
      <p:grpSp>
        <p:nvGrpSpPr>
          <p:cNvPr id="7214" name="Группа 105"/>
          <p:cNvGrpSpPr>
            <a:grpSpLocks/>
          </p:cNvGrpSpPr>
          <p:nvPr/>
        </p:nvGrpSpPr>
        <p:grpSpPr bwMode="auto">
          <a:xfrm>
            <a:off x="8653463" y="3913188"/>
            <a:ext cx="234950" cy="238125"/>
            <a:chOff x="6698416" y="1332461"/>
            <a:chExt cx="287954" cy="289527"/>
          </a:xfrm>
        </p:grpSpPr>
        <p:sp>
          <p:nvSpPr>
            <p:cNvPr id="95" name="Овал 94"/>
            <p:cNvSpPr/>
            <p:nvPr/>
          </p:nvSpPr>
          <p:spPr>
            <a:xfrm>
              <a:off x="6735382" y="1365273"/>
              <a:ext cx="227640" cy="22197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698416" y="1332461"/>
              <a:ext cx="287954" cy="289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3</a:t>
              </a:r>
            </a:p>
          </p:txBody>
        </p:sp>
      </p:grpSp>
      <p:sp>
        <p:nvSpPr>
          <p:cNvPr id="105" name="Стрелка вниз 104"/>
          <p:cNvSpPr/>
          <p:nvPr/>
        </p:nvSpPr>
        <p:spPr>
          <a:xfrm>
            <a:off x="9550400" y="4432300"/>
            <a:ext cx="338138" cy="209550"/>
          </a:xfrm>
          <a:prstGeom prst="downArrow">
            <a:avLst/>
          </a:prstGeom>
          <a:solidFill>
            <a:srgbClr val="4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7216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913" y="4154488"/>
            <a:ext cx="147637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Рисунок 58" descr="business_user.png"/>
          <p:cNvPicPr>
            <a:picLocks noChangeAspect="1"/>
          </p:cNvPicPr>
          <p:nvPr/>
        </p:nvPicPr>
        <p:blipFill>
          <a:blip r:embed="rId11">
            <a:lum bright="10000"/>
          </a:blip>
          <a:srcRect/>
          <a:stretch>
            <a:fillRect/>
          </a:stretch>
        </p:blipFill>
        <p:spPr bwMode="auto">
          <a:xfrm>
            <a:off x="10642600" y="4892675"/>
            <a:ext cx="311150" cy="279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Рисунок 113" descr="male_user.png"/>
          <p:cNvPicPr>
            <a:picLocks noChangeAspect="1"/>
          </p:cNvPicPr>
          <p:nvPr/>
        </p:nvPicPr>
        <p:blipFill>
          <a:blip r:embed="rId12">
            <a:lum bright="10000"/>
          </a:blip>
          <a:srcRect/>
          <a:stretch>
            <a:fillRect/>
          </a:stretch>
        </p:blipFill>
        <p:spPr bwMode="auto">
          <a:xfrm>
            <a:off x="4968690" y="4457186"/>
            <a:ext cx="293688" cy="26193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Рисунок 115" descr="male_user.png"/>
          <p:cNvPicPr>
            <a:picLocks noChangeAspect="1"/>
          </p:cNvPicPr>
          <p:nvPr/>
        </p:nvPicPr>
        <p:blipFill>
          <a:blip r:embed="rId12">
            <a:lum bright="10000"/>
          </a:blip>
          <a:srcRect/>
          <a:stretch>
            <a:fillRect/>
          </a:stretch>
        </p:blipFill>
        <p:spPr bwMode="auto">
          <a:xfrm>
            <a:off x="4894078" y="4666736"/>
            <a:ext cx="293687" cy="26193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Рисунок 120" descr="male_user.png"/>
          <p:cNvPicPr>
            <a:picLocks noChangeAspect="1"/>
          </p:cNvPicPr>
          <p:nvPr/>
        </p:nvPicPr>
        <p:blipFill>
          <a:blip r:embed="rId12">
            <a:lum bright="10000"/>
          </a:blip>
          <a:srcRect/>
          <a:stretch>
            <a:fillRect/>
          </a:stretch>
        </p:blipFill>
        <p:spPr bwMode="auto">
          <a:xfrm>
            <a:off x="6926227" y="3140190"/>
            <a:ext cx="295275" cy="26193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223" name="Группа 6"/>
          <p:cNvGrpSpPr>
            <a:grpSpLocks/>
          </p:cNvGrpSpPr>
          <p:nvPr/>
        </p:nvGrpSpPr>
        <p:grpSpPr bwMode="auto">
          <a:xfrm>
            <a:off x="9598840" y="6380524"/>
            <a:ext cx="1288255" cy="384717"/>
            <a:chOff x="9187786" y="6465701"/>
            <a:chExt cx="1288898" cy="384771"/>
          </a:xfrm>
        </p:grpSpPr>
        <p:pic>
          <p:nvPicPr>
            <p:cNvPr id="126" name="Рисунок 125" descr="male_user.png"/>
            <p:cNvPicPr>
              <a:picLocks noChangeAspect="1"/>
            </p:cNvPicPr>
            <p:nvPr/>
          </p:nvPicPr>
          <p:blipFill>
            <a:blip r:embed="rId12">
              <a:lum bright="10000"/>
            </a:blip>
            <a:srcRect/>
            <a:stretch>
              <a:fillRect/>
            </a:stretch>
          </p:blipFill>
          <p:spPr bwMode="auto">
            <a:xfrm>
              <a:off x="9187786" y="6470464"/>
              <a:ext cx="293835" cy="26197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Прямоугольник 31"/>
            <p:cNvSpPr>
              <a:spLocks noChangeArrowheads="1"/>
            </p:cNvSpPr>
            <p:nvPr/>
          </p:nvSpPr>
          <p:spPr bwMode="auto">
            <a:xfrm>
              <a:off x="9433971" y="6465701"/>
              <a:ext cx="1042713" cy="38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4" tIns="45718" rIns="91434" bIns="4571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ru-RU" altLang="ru-RU" sz="1000" dirty="0" smtClean="0">
                  <a:solidFill>
                    <a:srgbClr val="002060"/>
                  </a:solidFill>
                  <a:latin typeface="+mn-lt"/>
                </a:rPr>
                <a:t>- </a:t>
              </a:r>
              <a:r>
                <a:rPr lang="ru-RU" altLang="ru-RU" sz="900" dirty="0" smtClean="0">
                  <a:solidFill>
                    <a:srgbClr val="0070C0"/>
                  </a:solidFill>
                  <a:latin typeface="Arial" pitchFamily="34" charset="0"/>
                </a:rPr>
                <a:t>Сотрудник организации</a:t>
              </a:r>
              <a:endParaRPr lang="ru-RU" altLang="ru-RU" sz="1000" dirty="0" smtClean="0">
                <a:solidFill>
                  <a:srgbClr val="002060"/>
                </a:solidFill>
                <a:latin typeface="+mn-lt"/>
              </a:endParaRPr>
            </a:p>
          </p:txBody>
        </p:sp>
      </p:grpSp>
      <p:grpSp>
        <p:nvGrpSpPr>
          <p:cNvPr id="7224" name="Группа 4"/>
          <p:cNvGrpSpPr>
            <a:grpSpLocks/>
          </p:cNvGrpSpPr>
          <p:nvPr/>
        </p:nvGrpSpPr>
        <p:grpSpPr bwMode="auto">
          <a:xfrm>
            <a:off x="10641886" y="6396222"/>
            <a:ext cx="1089025" cy="369328"/>
            <a:chOff x="9915430" y="6506770"/>
            <a:chExt cx="1089120" cy="369379"/>
          </a:xfrm>
        </p:grpSpPr>
        <p:pic>
          <p:nvPicPr>
            <p:cNvPr id="125" name="Рисунок 58" descr="business_user.png"/>
            <p:cNvPicPr>
              <a:picLocks noChangeAspect="1"/>
            </p:cNvPicPr>
            <p:nvPr/>
          </p:nvPicPr>
          <p:blipFill>
            <a:blip r:embed="rId11">
              <a:lum bright="10000"/>
            </a:blip>
            <a:srcRect/>
            <a:stretch>
              <a:fillRect/>
            </a:stretch>
          </p:blipFill>
          <p:spPr bwMode="auto">
            <a:xfrm>
              <a:off x="9915430" y="6513121"/>
              <a:ext cx="311177" cy="2794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31"/>
            <p:cNvSpPr>
              <a:spLocks noChangeArrowheads="1"/>
            </p:cNvSpPr>
            <p:nvPr/>
          </p:nvSpPr>
          <p:spPr bwMode="auto">
            <a:xfrm>
              <a:off x="10112297" y="6506770"/>
              <a:ext cx="892253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4" tIns="45718" rIns="91434" bIns="4571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ru-RU" altLang="ru-RU" sz="900" dirty="0">
                  <a:solidFill>
                    <a:srgbClr val="0070C0"/>
                  </a:solidFill>
                  <a:latin typeface="Arial" pitchFamily="34" charset="0"/>
                </a:rPr>
                <a:t>- Сотрудник ТОФК</a:t>
              </a:r>
            </a:p>
          </p:txBody>
        </p:sp>
      </p:grpSp>
      <p:grpSp>
        <p:nvGrpSpPr>
          <p:cNvPr id="102" name="Группа 2"/>
          <p:cNvGrpSpPr>
            <a:grpSpLocks/>
          </p:cNvGrpSpPr>
          <p:nvPr/>
        </p:nvGrpSpPr>
        <p:grpSpPr bwMode="auto">
          <a:xfrm>
            <a:off x="2238064" y="2585777"/>
            <a:ext cx="1233487" cy="338138"/>
            <a:chOff x="1709644" y="2813615"/>
            <a:chExt cx="1233581" cy="33813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3" name="Стрелка вниз 102"/>
            <p:cNvSpPr/>
            <p:nvPr/>
          </p:nvSpPr>
          <p:spPr>
            <a:xfrm rot="5400000">
              <a:off x="2081160" y="2442099"/>
              <a:ext cx="338138" cy="1081169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04" name="Стрелка вниз 103"/>
            <p:cNvSpPr/>
            <p:nvPr/>
          </p:nvSpPr>
          <p:spPr>
            <a:xfrm rot="16200000">
              <a:off x="2233572" y="2442099"/>
              <a:ext cx="338138" cy="1081169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grpSp>
        <p:nvGrpSpPr>
          <p:cNvPr id="133" name="Группа 2"/>
          <p:cNvGrpSpPr>
            <a:grpSpLocks/>
          </p:cNvGrpSpPr>
          <p:nvPr/>
        </p:nvGrpSpPr>
        <p:grpSpPr bwMode="auto">
          <a:xfrm>
            <a:off x="2283281" y="4309381"/>
            <a:ext cx="1233487" cy="338138"/>
            <a:chOff x="1709644" y="2813615"/>
            <a:chExt cx="1233581" cy="33813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34" name="Стрелка вниз 133"/>
            <p:cNvSpPr/>
            <p:nvPr/>
          </p:nvSpPr>
          <p:spPr>
            <a:xfrm rot="5400000">
              <a:off x="2081160" y="2442099"/>
              <a:ext cx="338138" cy="1081169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5" name="Стрелка вниз 134"/>
            <p:cNvSpPr/>
            <p:nvPr/>
          </p:nvSpPr>
          <p:spPr>
            <a:xfrm rot="16200000">
              <a:off x="2233572" y="2442099"/>
              <a:ext cx="338138" cy="1081169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6363603" y="6353281"/>
            <a:ext cx="1828797" cy="507827"/>
            <a:chOff x="7652554" y="6379915"/>
            <a:chExt cx="1828797" cy="507827"/>
          </a:xfrm>
        </p:grpSpPr>
        <p:sp>
          <p:nvSpPr>
            <p:cNvPr id="137" name="Стрелка вниз 136"/>
            <p:cNvSpPr/>
            <p:nvPr/>
          </p:nvSpPr>
          <p:spPr>
            <a:xfrm rot="5400000">
              <a:off x="7835116" y="6202837"/>
              <a:ext cx="338138" cy="703262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8" name="Прямоугольник 31"/>
            <p:cNvSpPr>
              <a:spLocks noChangeArrowheads="1"/>
            </p:cNvSpPr>
            <p:nvPr/>
          </p:nvSpPr>
          <p:spPr bwMode="auto">
            <a:xfrm>
              <a:off x="8397935" y="6379915"/>
              <a:ext cx="1083416" cy="507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4" tIns="45718" rIns="91434" bIns="4571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ru-RU" altLang="ru-RU" sz="900" dirty="0">
                  <a:solidFill>
                    <a:srgbClr val="0070C0"/>
                  </a:solidFill>
                  <a:latin typeface="Arial" pitchFamily="34" charset="0"/>
                </a:rPr>
                <a:t>- </a:t>
              </a:r>
              <a:r>
                <a:rPr lang="ru-RU" altLang="ru-RU" sz="900" dirty="0" smtClean="0">
                  <a:solidFill>
                    <a:srgbClr val="0070C0"/>
                  </a:solidFill>
                  <a:latin typeface="Arial" pitchFamily="34" charset="0"/>
                </a:rPr>
                <a:t>Предложения ФК к реализации в 2019 году</a:t>
              </a:r>
              <a:endParaRPr lang="ru-RU" altLang="ru-RU" sz="900" dirty="0">
                <a:solidFill>
                  <a:srgbClr val="0070C0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6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3E778CC-C7EC-41C2-B620-27DA8E68655A}" type="slidenum">
              <a:rPr lang="ru-RU" altLang="ru-RU" smtClean="0">
                <a:cs typeface="Arial" pitchFamily="34" charset="0"/>
              </a:rPr>
              <a:pPr/>
              <a:t>12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auto">
          <a:xfrm>
            <a:off x="3930650" y="119063"/>
            <a:ext cx="82169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charset="0"/>
              </a:rPr>
              <a:t>Взаимодействие с иными подсистемами ГИИС «Электронный бюджет» и внешними информационными системами</a:t>
            </a:r>
          </a:p>
        </p:txBody>
      </p:sp>
      <p:grpSp>
        <p:nvGrpSpPr>
          <p:cNvPr id="9220" name="Группа 102"/>
          <p:cNvGrpSpPr>
            <a:grpSpLocks/>
          </p:cNvGrpSpPr>
          <p:nvPr/>
        </p:nvGrpSpPr>
        <p:grpSpPr bwMode="auto">
          <a:xfrm>
            <a:off x="4448175" y="2459038"/>
            <a:ext cx="3295650" cy="1939925"/>
            <a:chOff x="5000414" y="3429000"/>
            <a:chExt cx="1910340" cy="875978"/>
          </a:xfrm>
        </p:grpSpPr>
        <p:sp>
          <p:nvSpPr>
            <p:cNvPr id="11" name="Облако 10"/>
            <p:cNvSpPr/>
            <p:nvPr/>
          </p:nvSpPr>
          <p:spPr bwMode="auto">
            <a:xfrm>
              <a:off x="5000414" y="3429000"/>
              <a:ext cx="1910340" cy="875978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79" name="TextBox 45"/>
            <p:cNvSpPr txBox="1">
              <a:spLocks noChangeArrowheads="1"/>
            </p:cNvSpPr>
            <p:nvPr/>
          </p:nvSpPr>
          <p:spPr bwMode="auto">
            <a:xfrm>
              <a:off x="5377409" y="3549342"/>
              <a:ext cx="1182748" cy="430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solidFill>
                    <a:srgbClr val="0070C0"/>
                  </a:solidFill>
                  <a:latin typeface="Arial" pitchFamily="34" charset="0"/>
                </a:rPr>
                <a:t>«бухгалтерские подсистемы»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>
                  <a:solidFill>
                    <a:srgbClr val="0070C0"/>
                  </a:solidFill>
                  <a:latin typeface="Arial" pitchFamily="34" charset="0"/>
                </a:rPr>
                <a:t>ГИИС Электронный бюджет</a:t>
              </a:r>
            </a:p>
          </p:txBody>
        </p:sp>
      </p:grpSp>
      <p:grpSp>
        <p:nvGrpSpPr>
          <p:cNvPr id="9221" name="Группа 344"/>
          <p:cNvGrpSpPr>
            <a:grpSpLocks/>
          </p:cNvGrpSpPr>
          <p:nvPr/>
        </p:nvGrpSpPr>
        <p:grpSpPr bwMode="auto">
          <a:xfrm>
            <a:off x="5287963" y="887413"/>
            <a:ext cx="1616075" cy="974725"/>
            <a:chOff x="10171110" y="4160822"/>
            <a:chExt cx="1906589" cy="1155701"/>
          </a:xfrm>
        </p:grpSpPr>
        <p:grpSp>
          <p:nvGrpSpPr>
            <p:cNvPr id="9274" name="Группа 132"/>
            <p:cNvGrpSpPr>
              <a:grpSpLocks/>
            </p:cNvGrpSpPr>
            <p:nvPr/>
          </p:nvGrpSpPr>
          <p:grpSpPr bwMode="auto">
            <a:xfrm>
              <a:off x="10171110" y="4160822"/>
              <a:ext cx="1906589" cy="1155701"/>
              <a:chOff x="5000625" y="3429000"/>
              <a:chExt cx="1909628" cy="875978"/>
            </a:xfrm>
          </p:grpSpPr>
          <p:sp>
            <p:nvSpPr>
              <p:cNvPr id="17" name="Облако 16"/>
              <p:cNvSpPr/>
              <p:nvPr/>
            </p:nvSpPr>
            <p:spPr bwMode="auto">
              <a:xfrm>
                <a:off x="5000625" y="3429000"/>
                <a:ext cx="1909628" cy="875978"/>
              </a:xfrm>
              <a:prstGeom prst="cloud">
                <a:avLst/>
              </a:prstGeom>
              <a:solidFill>
                <a:srgbClr val="DDF7F4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277" name="TextBox 45"/>
              <p:cNvSpPr txBox="1">
                <a:spLocks noChangeArrowheads="1"/>
              </p:cNvSpPr>
              <p:nvPr/>
            </p:nvSpPr>
            <p:spPr bwMode="auto">
              <a:xfrm>
                <a:off x="5747004" y="3495171"/>
                <a:ext cx="731586" cy="24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Arial" pitchFamily="34" charset="0"/>
                  </a:rPr>
                  <a:t>НСИ</a:t>
                </a:r>
              </a:p>
            </p:txBody>
          </p:sp>
        </p:grpSp>
        <p:pic>
          <p:nvPicPr>
            <p:cNvPr id="15" name="Picture 3" descr="C:\Users\3256\Desktop\Презентации\Картинки\PNG\eb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393982" y="4277521"/>
              <a:ext cx="346483" cy="344451"/>
            </a:xfrm>
            <a:prstGeom prst="rect">
              <a:avLst/>
            </a:prstGeom>
            <a:noFill/>
            <a:effectLst>
              <a:outerShdw blurRad="57150" dist="19050" dir="2700000" algn="tl" rotWithShape="0">
                <a:prstClr val="black">
                  <a:alpha val="63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22" name="Группа 344"/>
          <p:cNvGrpSpPr>
            <a:grpSpLocks/>
          </p:cNvGrpSpPr>
          <p:nvPr/>
        </p:nvGrpSpPr>
        <p:grpSpPr bwMode="auto">
          <a:xfrm>
            <a:off x="1222375" y="887413"/>
            <a:ext cx="2867025" cy="1525587"/>
            <a:chOff x="10171110" y="4160819"/>
            <a:chExt cx="1906589" cy="1155700"/>
          </a:xfrm>
        </p:grpSpPr>
        <p:grpSp>
          <p:nvGrpSpPr>
            <p:cNvPr id="9270" name="Группа 132"/>
            <p:cNvGrpSpPr>
              <a:grpSpLocks/>
            </p:cNvGrpSpPr>
            <p:nvPr/>
          </p:nvGrpSpPr>
          <p:grpSpPr bwMode="auto">
            <a:xfrm>
              <a:off x="10171110" y="4160819"/>
              <a:ext cx="1906589" cy="1155700"/>
              <a:chOff x="5000625" y="3429000"/>
              <a:chExt cx="1909628" cy="875978"/>
            </a:xfrm>
          </p:grpSpPr>
          <p:sp>
            <p:nvSpPr>
              <p:cNvPr id="22" name="Облако 21"/>
              <p:cNvSpPr/>
              <p:nvPr/>
            </p:nvSpPr>
            <p:spPr bwMode="auto">
              <a:xfrm>
                <a:off x="5000625" y="3429000"/>
                <a:ext cx="1909628" cy="875978"/>
              </a:xfrm>
              <a:prstGeom prst="cloud">
                <a:avLst/>
              </a:prstGeom>
              <a:solidFill>
                <a:srgbClr val="DDF7F4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273" name="TextBox 45"/>
              <p:cNvSpPr txBox="1">
                <a:spLocks noChangeArrowheads="1"/>
              </p:cNvSpPr>
              <p:nvPr/>
            </p:nvSpPr>
            <p:spPr bwMode="auto">
              <a:xfrm>
                <a:off x="5667380" y="3516290"/>
                <a:ext cx="947367" cy="414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Arial" pitchFamily="34" charset="0"/>
                  </a:rPr>
                  <a:t>ПУР (АСФК)</a:t>
                </a:r>
              </a:p>
            </p:txBody>
          </p:sp>
        </p:grpSp>
        <p:pic>
          <p:nvPicPr>
            <p:cNvPr id="21" name="Picture 3" descr="C:\Users\3256\Desktop\Презентации\Картинки\PNG\eb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439257" y="4241393"/>
              <a:ext cx="346269" cy="343944"/>
            </a:xfrm>
            <a:prstGeom prst="rect">
              <a:avLst/>
            </a:prstGeom>
            <a:noFill/>
            <a:effectLst>
              <a:outerShdw blurRad="57150" dist="19050" dir="2700000" algn="tl" rotWithShape="0">
                <a:prstClr val="black">
                  <a:alpha val="63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Облако 26"/>
          <p:cNvSpPr/>
          <p:nvPr/>
        </p:nvSpPr>
        <p:spPr bwMode="auto">
          <a:xfrm>
            <a:off x="7899400" y="804863"/>
            <a:ext cx="2425700" cy="1377950"/>
          </a:xfrm>
          <a:prstGeom prst="cloud">
            <a:avLst/>
          </a:prstGeom>
          <a:solidFill>
            <a:srgbClr val="DDF7F4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6" name="Picture 3" descr="C:\Users\3256\Desktop\Презентации\Картинки\PNG\e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8488" y="960438"/>
            <a:ext cx="384175" cy="354012"/>
          </a:xfrm>
          <a:prstGeom prst="rect">
            <a:avLst/>
          </a:prstGeom>
          <a:noFill/>
          <a:effectLst>
            <a:outerShdw blurRad="57150" dist="19050" dir="2700000" algn="tl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5" name="Группа 344"/>
          <p:cNvGrpSpPr>
            <a:grpSpLocks/>
          </p:cNvGrpSpPr>
          <p:nvPr/>
        </p:nvGrpSpPr>
        <p:grpSpPr bwMode="auto">
          <a:xfrm>
            <a:off x="869950" y="2609850"/>
            <a:ext cx="1871663" cy="1192213"/>
            <a:chOff x="10171110" y="4160819"/>
            <a:chExt cx="1906589" cy="1155700"/>
          </a:xfrm>
        </p:grpSpPr>
        <p:grpSp>
          <p:nvGrpSpPr>
            <p:cNvPr id="9266" name="Группа 132"/>
            <p:cNvGrpSpPr>
              <a:grpSpLocks/>
            </p:cNvGrpSpPr>
            <p:nvPr/>
          </p:nvGrpSpPr>
          <p:grpSpPr bwMode="auto">
            <a:xfrm>
              <a:off x="10171110" y="4160819"/>
              <a:ext cx="1906589" cy="1155700"/>
              <a:chOff x="5000625" y="3429000"/>
              <a:chExt cx="1909628" cy="875978"/>
            </a:xfrm>
          </p:grpSpPr>
          <p:sp>
            <p:nvSpPr>
              <p:cNvPr id="32" name="Облако 31"/>
              <p:cNvSpPr/>
              <p:nvPr/>
            </p:nvSpPr>
            <p:spPr bwMode="auto">
              <a:xfrm>
                <a:off x="5000625" y="3429000"/>
                <a:ext cx="1909628" cy="875978"/>
              </a:xfrm>
              <a:prstGeom prst="cloud">
                <a:avLst/>
              </a:prstGeom>
              <a:solidFill>
                <a:srgbClr val="DDF7F4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269" name="TextBox 45"/>
              <p:cNvSpPr txBox="1">
                <a:spLocks noChangeArrowheads="1"/>
              </p:cNvSpPr>
              <p:nvPr/>
            </p:nvSpPr>
            <p:spPr bwMode="auto">
              <a:xfrm>
                <a:off x="5800521" y="3506676"/>
                <a:ext cx="871403" cy="248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Arial" pitchFamily="34" charset="0"/>
                  </a:rPr>
                  <a:t>ПИАО</a:t>
                </a:r>
              </a:p>
            </p:txBody>
          </p:sp>
        </p:grpSp>
        <p:pic>
          <p:nvPicPr>
            <p:cNvPr id="31" name="Picture 3" descr="C:\Users\3256\Desktop\Презентации\Картинки\PNG\eb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394273" y="4277774"/>
              <a:ext cx="346064" cy="344709"/>
            </a:xfrm>
            <a:prstGeom prst="rect">
              <a:avLst/>
            </a:prstGeom>
            <a:noFill/>
            <a:effectLst>
              <a:outerShdw blurRad="57150" dist="19050" dir="2700000" algn="tl" rotWithShape="0">
                <a:prstClr val="black">
                  <a:alpha val="63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26" name="Группа 132"/>
          <p:cNvGrpSpPr>
            <a:grpSpLocks/>
          </p:cNvGrpSpPr>
          <p:nvPr/>
        </p:nvGrpSpPr>
        <p:grpSpPr bwMode="auto">
          <a:xfrm>
            <a:off x="9267825" y="2068513"/>
            <a:ext cx="2400300" cy="1430337"/>
            <a:chOff x="5000624" y="3312745"/>
            <a:chExt cx="2304354" cy="1050940"/>
          </a:xfrm>
        </p:grpSpPr>
        <p:sp>
          <p:nvSpPr>
            <p:cNvPr id="37" name="Облако 36"/>
            <p:cNvSpPr/>
            <p:nvPr/>
          </p:nvSpPr>
          <p:spPr bwMode="auto">
            <a:xfrm>
              <a:off x="5000624" y="3312745"/>
              <a:ext cx="2304354" cy="1050940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65" name="TextBox 45"/>
            <p:cNvSpPr txBox="1">
              <a:spLocks noChangeArrowheads="1"/>
            </p:cNvSpPr>
            <p:nvPr/>
          </p:nvSpPr>
          <p:spPr bwMode="auto">
            <a:xfrm>
              <a:off x="5572141" y="3397150"/>
              <a:ext cx="1618054" cy="40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>
                  <a:solidFill>
                    <a:srgbClr val="0070C0"/>
                  </a:solidFill>
                  <a:latin typeface="Arial" pitchFamily="34" charset="0"/>
                </a:rPr>
                <a:t>модуль формирования начислений и квитирования оплат </a:t>
              </a:r>
              <a:r>
                <a:rPr lang="ru-RU" altLang="ru-RU" sz="1200" b="1">
                  <a:solidFill>
                    <a:srgbClr val="0070C0"/>
                  </a:solidFill>
                  <a:latin typeface="Arial" pitchFamily="34" charset="0"/>
                </a:rPr>
                <a:t>ПУД</a:t>
              </a:r>
            </a:p>
          </p:txBody>
        </p:sp>
      </p:grpSp>
      <p:pic>
        <p:nvPicPr>
          <p:cNvPr id="36" name="Picture 3" descr="C:\Users\3256\Desktop\Презентации\Картинки\PNG\e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8338" y="2220913"/>
            <a:ext cx="361950" cy="355600"/>
          </a:xfrm>
          <a:prstGeom prst="rect">
            <a:avLst/>
          </a:prstGeom>
          <a:noFill/>
          <a:effectLst>
            <a:outerShdw blurRad="57150" dist="19050" dir="2700000" algn="tl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8" name="Группа 132"/>
          <p:cNvGrpSpPr>
            <a:grpSpLocks/>
          </p:cNvGrpSpPr>
          <p:nvPr/>
        </p:nvGrpSpPr>
        <p:grpSpPr bwMode="auto">
          <a:xfrm>
            <a:off x="1735138" y="4162425"/>
            <a:ext cx="1911350" cy="1201738"/>
            <a:chOff x="5000625" y="3429000"/>
            <a:chExt cx="1909628" cy="875978"/>
          </a:xfrm>
        </p:grpSpPr>
        <p:sp>
          <p:nvSpPr>
            <p:cNvPr id="42" name="Облако 41"/>
            <p:cNvSpPr/>
            <p:nvPr/>
          </p:nvSpPr>
          <p:spPr bwMode="auto">
            <a:xfrm>
              <a:off x="5000625" y="3429000"/>
              <a:ext cx="1909628" cy="875978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63" name="TextBox 45"/>
            <p:cNvSpPr txBox="1">
              <a:spLocks noChangeArrowheads="1"/>
            </p:cNvSpPr>
            <p:nvPr/>
          </p:nvSpPr>
          <p:spPr bwMode="auto">
            <a:xfrm>
              <a:off x="5701966" y="3515195"/>
              <a:ext cx="1026444" cy="24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Arial" pitchFamily="34" charset="0"/>
                </a:rPr>
                <a:t>ЕИСУ КС</a:t>
              </a:r>
            </a:p>
          </p:txBody>
        </p:sp>
      </p:grpSp>
      <p:grpSp>
        <p:nvGrpSpPr>
          <p:cNvPr id="9229" name="Группа 132"/>
          <p:cNvGrpSpPr>
            <a:grpSpLocks/>
          </p:cNvGrpSpPr>
          <p:nvPr/>
        </p:nvGrpSpPr>
        <p:grpSpPr bwMode="auto">
          <a:xfrm>
            <a:off x="8767763" y="3948113"/>
            <a:ext cx="2259012" cy="1223962"/>
            <a:chOff x="5000625" y="3429000"/>
            <a:chExt cx="1909628" cy="875978"/>
          </a:xfrm>
        </p:grpSpPr>
        <p:sp>
          <p:nvSpPr>
            <p:cNvPr id="48" name="Облако 47"/>
            <p:cNvSpPr/>
            <p:nvPr/>
          </p:nvSpPr>
          <p:spPr bwMode="auto">
            <a:xfrm>
              <a:off x="5000625" y="3429000"/>
              <a:ext cx="1909628" cy="875978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61" name="TextBox 48"/>
            <p:cNvSpPr txBox="1">
              <a:spLocks noChangeArrowheads="1"/>
            </p:cNvSpPr>
            <p:nvPr/>
          </p:nvSpPr>
          <p:spPr bwMode="auto">
            <a:xfrm>
              <a:off x="5410761" y="3536558"/>
              <a:ext cx="1374643" cy="359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000" b="1">
                  <a:solidFill>
                    <a:srgbClr val="0070C0"/>
                  </a:solidFill>
                  <a:latin typeface="Arial" pitchFamily="34" charset="0"/>
                </a:rPr>
                <a:t>ФСС, ПФР, ФНС, Росстат</a:t>
              </a:r>
            </a:p>
          </p:txBody>
        </p:sp>
      </p:grpSp>
      <p:pic>
        <p:nvPicPr>
          <p:cNvPr id="9230" name="Рисунок 1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4164013"/>
            <a:ext cx="2254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Рисунок 1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362450"/>
            <a:ext cx="223838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4" name="Прямая со стрелкой 120"/>
          <p:cNvCxnSpPr/>
          <p:nvPr/>
        </p:nvCxnSpPr>
        <p:spPr>
          <a:xfrm flipH="1">
            <a:off x="3556000" y="3943350"/>
            <a:ext cx="827088" cy="311150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7" name="Прямая со стрелкой 120"/>
          <p:cNvCxnSpPr/>
          <p:nvPr/>
        </p:nvCxnSpPr>
        <p:spPr>
          <a:xfrm flipH="1" flipV="1">
            <a:off x="3298825" y="3205163"/>
            <a:ext cx="984250" cy="34925"/>
          </a:xfrm>
          <a:prstGeom prst="straightConnector1">
            <a:avLst/>
          </a:prstGeom>
          <a:ln w="38100">
            <a:solidFill>
              <a:srgbClr val="47B0FF"/>
            </a:solidFill>
            <a:headEnd type="non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1" name="Прямая со стрелкой 120"/>
          <p:cNvCxnSpPr/>
          <p:nvPr/>
        </p:nvCxnSpPr>
        <p:spPr>
          <a:xfrm flipH="1" flipV="1">
            <a:off x="6096000" y="1943100"/>
            <a:ext cx="0" cy="557213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235" name="TextBox 45"/>
          <p:cNvSpPr txBox="1">
            <a:spLocks noChangeArrowheads="1"/>
          </p:cNvSpPr>
          <p:nvPr/>
        </p:nvSpPr>
        <p:spPr bwMode="auto">
          <a:xfrm>
            <a:off x="5429250" y="1228725"/>
            <a:ext cx="1262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Справочники, реестры, классификаторы</a:t>
            </a:r>
          </a:p>
        </p:txBody>
      </p:sp>
      <p:sp>
        <p:nvSpPr>
          <p:cNvPr id="9236" name="TextBox 45"/>
          <p:cNvSpPr txBox="1">
            <a:spLocks noChangeArrowheads="1"/>
          </p:cNvSpPr>
          <p:nvPr/>
        </p:nvSpPr>
        <p:spPr bwMode="auto">
          <a:xfrm>
            <a:off x="8174038" y="1484313"/>
            <a:ext cx="1555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Свод, консолидация, представление регламентированной отчетности</a:t>
            </a:r>
          </a:p>
        </p:txBody>
      </p:sp>
      <p:sp>
        <p:nvSpPr>
          <p:cNvPr id="9237" name="TextBox 45"/>
          <p:cNvSpPr txBox="1">
            <a:spLocks noChangeArrowheads="1"/>
          </p:cNvSpPr>
          <p:nvPr/>
        </p:nvSpPr>
        <p:spPr bwMode="auto">
          <a:xfrm>
            <a:off x="9663113" y="2809875"/>
            <a:ext cx="1555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Передача данных о начислениях по администрируемым доходам</a:t>
            </a:r>
          </a:p>
        </p:txBody>
      </p:sp>
      <p:sp>
        <p:nvSpPr>
          <p:cNvPr id="9238" name="TextBox 45"/>
          <p:cNvSpPr txBox="1">
            <a:spLocks noChangeArrowheads="1"/>
          </p:cNvSpPr>
          <p:nvPr/>
        </p:nvSpPr>
        <p:spPr bwMode="auto">
          <a:xfrm>
            <a:off x="1160463" y="2933700"/>
            <a:ext cx="1262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Информация для формирования управленческой отчетности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(Главная книга)</a:t>
            </a:r>
          </a:p>
        </p:txBody>
      </p:sp>
      <p:sp>
        <p:nvSpPr>
          <p:cNvPr id="9239" name="TextBox 45"/>
          <p:cNvSpPr txBox="1">
            <a:spLocks noChangeArrowheads="1"/>
          </p:cNvSpPr>
          <p:nvPr/>
        </p:nvSpPr>
        <p:spPr bwMode="auto">
          <a:xfrm>
            <a:off x="1851025" y="4597400"/>
            <a:ext cx="12620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Кадровая информация</a:t>
            </a:r>
          </a:p>
        </p:txBody>
      </p:sp>
      <p:sp>
        <p:nvSpPr>
          <p:cNvPr id="9240" name="TextBox 45"/>
          <p:cNvSpPr txBox="1">
            <a:spLocks noChangeArrowheads="1"/>
          </p:cNvSpPr>
          <p:nvPr/>
        </p:nvSpPr>
        <p:spPr bwMode="auto">
          <a:xfrm>
            <a:off x="9085263" y="4410075"/>
            <a:ext cx="1555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Направление отчетности в контролирующие органы</a:t>
            </a:r>
          </a:p>
        </p:txBody>
      </p:sp>
      <p:sp>
        <p:nvSpPr>
          <p:cNvPr id="9241" name="TextBox 45"/>
          <p:cNvSpPr txBox="1">
            <a:spLocks noChangeArrowheads="1"/>
          </p:cNvSpPr>
          <p:nvPr/>
        </p:nvSpPr>
        <p:spPr bwMode="auto">
          <a:xfrm>
            <a:off x="1557338" y="1293813"/>
            <a:ext cx="2233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- Доведение бюджетных данных;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- Сведения о БО, ДО;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- Осуществление операций по движению средств на л/с;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- Исполнении документов по движению средств на л/с.</a:t>
            </a:r>
          </a:p>
        </p:txBody>
      </p:sp>
      <p:grpSp>
        <p:nvGrpSpPr>
          <p:cNvPr id="9242" name="Группа 132"/>
          <p:cNvGrpSpPr>
            <a:grpSpLocks/>
          </p:cNvGrpSpPr>
          <p:nvPr/>
        </p:nvGrpSpPr>
        <p:grpSpPr bwMode="auto">
          <a:xfrm>
            <a:off x="6919913" y="5364163"/>
            <a:ext cx="2259012" cy="1223962"/>
            <a:chOff x="5000625" y="3429000"/>
            <a:chExt cx="1909628" cy="875978"/>
          </a:xfrm>
        </p:grpSpPr>
        <p:sp>
          <p:nvSpPr>
            <p:cNvPr id="70" name="Облако 69"/>
            <p:cNvSpPr/>
            <p:nvPr/>
          </p:nvSpPr>
          <p:spPr bwMode="auto">
            <a:xfrm>
              <a:off x="5000625" y="3429000"/>
              <a:ext cx="1909628" cy="875978"/>
            </a:xfrm>
            <a:prstGeom prst="cloud">
              <a:avLst/>
            </a:prstGeom>
            <a:solidFill>
              <a:srgbClr val="DDF7F4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259" name="TextBox 48"/>
            <p:cNvSpPr txBox="1">
              <a:spLocks noChangeArrowheads="1"/>
            </p:cNvSpPr>
            <p:nvPr/>
          </p:nvSpPr>
          <p:spPr bwMode="auto">
            <a:xfrm>
              <a:off x="5410761" y="3509290"/>
              <a:ext cx="1374643" cy="286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000" b="1">
                  <a:solidFill>
                    <a:srgbClr val="0070C0"/>
                  </a:solidFill>
                  <a:latin typeface="Arial" pitchFamily="34" charset="0"/>
                </a:rPr>
                <a:t>Кредитные организации</a:t>
              </a:r>
            </a:p>
          </p:txBody>
        </p:sp>
      </p:grpSp>
      <p:pic>
        <p:nvPicPr>
          <p:cNvPr id="9243" name="Рисунок 1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5580063"/>
            <a:ext cx="2254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4" name="TextBox 45"/>
          <p:cNvSpPr txBox="1">
            <a:spLocks noChangeArrowheads="1"/>
          </p:cNvSpPr>
          <p:nvPr/>
        </p:nvSpPr>
        <p:spPr bwMode="auto">
          <a:xfrm>
            <a:off x="7237413" y="5870575"/>
            <a:ext cx="1555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b="1">
                <a:solidFill>
                  <a:srgbClr val="0070C0"/>
                </a:solidFill>
                <a:latin typeface="Arial" pitchFamily="34" charset="0"/>
              </a:rPr>
              <a:t>Направление реестров на перечисление заработной платы</a:t>
            </a:r>
          </a:p>
        </p:txBody>
      </p:sp>
      <p:pic>
        <p:nvPicPr>
          <p:cNvPr id="74" name="Picture 3" descr="C:\Users\3256\Desktop\Презентации\Картинки\PNG\e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9825" y="2671763"/>
            <a:ext cx="384175" cy="354012"/>
          </a:xfrm>
          <a:prstGeom prst="rect">
            <a:avLst/>
          </a:prstGeom>
          <a:noFill/>
          <a:effectLst>
            <a:outerShdw blurRad="57150" dist="19050" dir="2700000" algn="tl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6" name="Прямая со стрелкой 120"/>
          <p:cNvCxnSpPr/>
          <p:nvPr/>
        </p:nvCxnSpPr>
        <p:spPr>
          <a:xfrm flipH="1">
            <a:off x="8012113" y="2974975"/>
            <a:ext cx="1092200" cy="100013"/>
          </a:xfrm>
          <a:prstGeom prst="straightConnector1">
            <a:avLst/>
          </a:prstGeom>
          <a:ln w="38100">
            <a:solidFill>
              <a:srgbClr val="47B0FF"/>
            </a:solidFill>
            <a:headEnd type="non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8" name="Прямая со стрелкой 120"/>
          <p:cNvCxnSpPr/>
          <p:nvPr/>
        </p:nvCxnSpPr>
        <p:spPr>
          <a:xfrm flipH="1">
            <a:off x="7315200" y="2103438"/>
            <a:ext cx="631825" cy="396875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0" name="Прямая со стрелкой 120"/>
          <p:cNvCxnSpPr/>
          <p:nvPr/>
        </p:nvCxnSpPr>
        <p:spPr>
          <a:xfrm flipH="1" flipV="1">
            <a:off x="7080250" y="4316413"/>
            <a:ext cx="384175" cy="863600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3" name="Прямая со стрелкой 120"/>
          <p:cNvCxnSpPr/>
          <p:nvPr/>
        </p:nvCxnSpPr>
        <p:spPr>
          <a:xfrm flipH="1" flipV="1">
            <a:off x="7712075" y="3846513"/>
            <a:ext cx="925513" cy="317500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250" name="TextBox 45"/>
          <p:cNvSpPr txBox="1">
            <a:spLocks noChangeArrowheads="1"/>
          </p:cNvSpPr>
          <p:nvPr/>
        </p:nvSpPr>
        <p:spPr bwMode="auto">
          <a:xfrm>
            <a:off x="3035300" y="5513388"/>
            <a:ext cx="1479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rgbClr val="0070C0"/>
                </a:solidFill>
                <a:latin typeface="Arial" pitchFamily="34" charset="0"/>
              </a:rPr>
              <a:t>Ведомственные  информационные системы организаций</a:t>
            </a:r>
          </a:p>
        </p:txBody>
      </p:sp>
      <p:grpSp>
        <p:nvGrpSpPr>
          <p:cNvPr id="9251" name="Группа 1"/>
          <p:cNvGrpSpPr>
            <a:grpSpLocks/>
          </p:cNvGrpSpPr>
          <p:nvPr/>
        </p:nvGrpSpPr>
        <p:grpSpPr bwMode="auto">
          <a:xfrm>
            <a:off x="4362450" y="5041900"/>
            <a:ext cx="2133600" cy="1816100"/>
            <a:chOff x="2786063" y="4954588"/>
            <a:chExt cx="2133600" cy="1816100"/>
          </a:xfrm>
        </p:grpSpPr>
        <p:pic>
          <p:nvPicPr>
            <p:cNvPr id="9255" name="Рисунок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063" y="4954588"/>
              <a:ext cx="1828800" cy="151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56" name="Рисунок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8463" y="5106988"/>
              <a:ext cx="1828800" cy="151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57" name="Рисунок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0863" y="5259388"/>
              <a:ext cx="1828800" cy="151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52" name="TextBox 45"/>
          <p:cNvSpPr txBox="1">
            <a:spLocks noChangeArrowheads="1"/>
          </p:cNvSpPr>
          <p:nvPr/>
        </p:nvSpPr>
        <p:spPr bwMode="auto">
          <a:xfrm>
            <a:off x="8453438" y="944563"/>
            <a:ext cx="18621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b="1">
                <a:solidFill>
                  <a:srgbClr val="0070C0"/>
                </a:solidFill>
                <a:latin typeface="Arial" pitchFamily="34" charset="0"/>
              </a:rPr>
              <a:t>модуль формирования бюджетной (бухгалтерской) отчетности </a:t>
            </a:r>
            <a:r>
              <a:rPr lang="ru-RU" altLang="ru-RU" sz="1200" b="1">
                <a:solidFill>
                  <a:srgbClr val="0070C0"/>
                </a:solidFill>
                <a:latin typeface="Arial" pitchFamily="34" charset="0"/>
              </a:rPr>
              <a:t>ПУиО</a:t>
            </a:r>
          </a:p>
        </p:txBody>
      </p:sp>
      <p:cxnSp>
        <p:nvCxnSpPr>
          <p:cNvPr id="65" name="Прямая со стрелкой 120"/>
          <p:cNvCxnSpPr/>
          <p:nvPr/>
        </p:nvCxnSpPr>
        <p:spPr>
          <a:xfrm flipH="1" flipV="1">
            <a:off x="3868738" y="2182813"/>
            <a:ext cx="798512" cy="427037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2" name="Прямая со стрелкой 120"/>
          <p:cNvCxnSpPr/>
          <p:nvPr/>
        </p:nvCxnSpPr>
        <p:spPr>
          <a:xfrm flipV="1">
            <a:off x="5429250" y="4386263"/>
            <a:ext cx="227013" cy="595312"/>
          </a:xfrm>
          <a:prstGeom prst="straightConnector1">
            <a:avLst/>
          </a:prstGeom>
          <a:ln w="38100">
            <a:solidFill>
              <a:srgbClr val="47B0FF"/>
            </a:solidFill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118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Номер слайда 4"/>
          <p:cNvSpPr txBox="1">
            <a:spLocks noGrp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8" rIns="91424" bIns="45718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50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6349" y="2276883"/>
            <a:ext cx="8160907" cy="1015663"/>
          </a:xfrm>
          <a:prstGeom prst="rect">
            <a:avLst/>
          </a:prstGeom>
          <a:noFill/>
        </p:spPr>
        <p:txBody>
          <a:bodyPr lIns="91424" tIns="45718" rIns="91424" bIns="45718">
            <a:spAutoFit/>
          </a:bodyPr>
          <a:lstStyle/>
          <a:p>
            <a:pPr algn="ctr">
              <a:defRPr/>
            </a:pPr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07436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4" name="Группа 105"/>
          <p:cNvGrpSpPr>
            <a:grpSpLocks/>
          </p:cNvGrpSpPr>
          <p:nvPr/>
        </p:nvGrpSpPr>
        <p:grpSpPr bwMode="auto">
          <a:xfrm>
            <a:off x="4500255" y="1901658"/>
            <a:ext cx="280988" cy="271462"/>
            <a:chOff x="6700417" y="1325880"/>
            <a:chExt cx="291245" cy="288000"/>
          </a:xfrm>
        </p:grpSpPr>
        <p:sp>
          <p:nvSpPr>
            <p:cNvPr id="76" name="Овал 75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3</a:t>
              </a:r>
            </a:p>
          </p:txBody>
        </p:sp>
      </p:grpSp>
      <p:grpSp>
        <p:nvGrpSpPr>
          <p:cNvPr id="8205" name="Группа 105"/>
          <p:cNvGrpSpPr>
            <a:grpSpLocks/>
          </p:cNvGrpSpPr>
          <p:nvPr/>
        </p:nvGrpSpPr>
        <p:grpSpPr bwMode="auto">
          <a:xfrm>
            <a:off x="6337300" y="1859023"/>
            <a:ext cx="280988" cy="271462"/>
            <a:chOff x="6700417" y="1325880"/>
            <a:chExt cx="291245" cy="288000"/>
          </a:xfrm>
        </p:grpSpPr>
        <p:sp>
          <p:nvSpPr>
            <p:cNvPr id="79" name="Овал 78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4</a:t>
              </a:r>
            </a:p>
          </p:txBody>
        </p:sp>
      </p:grpSp>
      <p:sp>
        <p:nvSpPr>
          <p:cNvPr id="34" name="Заголовок 1"/>
          <p:cNvSpPr>
            <a:spLocks/>
          </p:cNvSpPr>
          <p:nvPr/>
        </p:nvSpPr>
        <p:spPr bwMode="auto">
          <a:xfrm>
            <a:off x="4010025" y="93664"/>
            <a:ext cx="7913688" cy="73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Организация работ по передаче данных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ГИИС «Электронный бюджет»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cxnSp>
        <p:nvCxnSpPr>
          <p:cNvPr id="37" name="Прямая со стрелкой 120"/>
          <p:cNvCxnSpPr/>
          <p:nvPr/>
        </p:nvCxnSpPr>
        <p:spPr>
          <a:xfrm>
            <a:off x="5837238" y="2365969"/>
            <a:ext cx="574675" cy="158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212" name="Прямоугольник 34"/>
          <p:cNvSpPr>
            <a:spLocks noChangeArrowheads="1"/>
          </p:cNvSpPr>
          <p:nvPr/>
        </p:nvSpPr>
        <p:spPr bwMode="auto">
          <a:xfrm>
            <a:off x="7878763" y="3118030"/>
            <a:ext cx="21574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Загрузка</a:t>
            </a:r>
            <a:r>
              <a:rPr lang="ru-RU" altLang="ru-RU" sz="1200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данных</a:t>
            </a:r>
          </a:p>
        </p:txBody>
      </p:sp>
      <p:grpSp>
        <p:nvGrpSpPr>
          <p:cNvPr id="8213" name="Группа 105"/>
          <p:cNvGrpSpPr>
            <a:grpSpLocks/>
          </p:cNvGrpSpPr>
          <p:nvPr/>
        </p:nvGrpSpPr>
        <p:grpSpPr bwMode="auto">
          <a:xfrm>
            <a:off x="8148638" y="1822924"/>
            <a:ext cx="280987" cy="271462"/>
            <a:chOff x="6700417" y="1325880"/>
            <a:chExt cx="291245" cy="288000"/>
          </a:xfrm>
        </p:grpSpPr>
        <p:sp>
          <p:nvSpPr>
            <p:cNvPr id="41" name="Овал 40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5</a:t>
              </a:r>
            </a:p>
          </p:txBody>
        </p:sp>
      </p:grpSp>
      <p:cxnSp>
        <p:nvCxnSpPr>
          <p:cNvPr id="45" name="Прямая со стрелкой 120"/>
          <p:cNvCxnSpPr/>
          <p:nvPr/>
        </p:nvCxnSpPr>
        <p:spPr>
          <a:xfrm>
            <a:off x="7572375" y="2400894"/>
            <a:ext cx="573088" cy="158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8216" name="Группа 105"/>
          <p:cNvGrpSpPr>
            <a:grpSpLocks/>
          </p:cNvGrpSpPr>
          <p:nvPr/>
        </p:nvGrpSpPr>
        <p:grpSpPr bwMode="auto">
          <a:xfrm>
            <a:off x="10036175" y="1807049"/>
            <a:ext cx="280988" cy="271462"/>
            <a:chOff x="6700417" y="1325880"/>
            <a:chExt cx="291245" cy="288000"/>
          </a:xfrm>
        </p:grpSpPr>
        <p:sp>
          <p:nvSpPr>
            <p:cNvPr id="48" name="Овал 47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6</a:t>
              </a:r>
            </a:p>
          </p:txBody>
        </p:sp>
      </p:grpSp>
      <p:cxnSp>
        <p:nvCxnSpPr>
          <p:cNvPr id="50" name="Прямая со стрелкой 120"/>
          <p:cNvCxnSpPr/>
          <p:nvPr/>
        </p:nvCxnSpPr>
        <p:spPr>
          <a:xfrm>
            <a:off x="9459913" y="2385019"/>
            <a:ext cx="573087" cy="158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218" name="Прямоугольник 34"/>
          <p:cNvSpPr>
            <a:spLocks noChangeArrowheads="1"/>
          </p:cNvSpPr>
          <p:nvPr/>
        </p:nvSpPr>
        <p:spPr bwMode="auto">
          <a:xfrm>
            <a:off x="9879013" y="3128496"/>
            <a:ext cx="2157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Проверка </a:t>
            </a: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данных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529861" y="1486194"/>
            <a:ext cx="933450" cy="493712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29.12.2018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497888" y="1510593"/>
            <a:ext cx="1046162" cy="493713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30.12.2018 </a:t>
            </a:r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04.01.2019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0352088" y="1478550"/>
            <a:ext cx="930275" cy="493712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05.01.2019 </a:t>
            </a:r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15.01.2019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30" name="TextBox 3"/>
          <p:cNvSpPr txBox="1">
            <a:spLocks noChangeArrowheads="1"/>
          </p:cNvSpPr>
          <p:nvPr/>
        </p:nvSpPr>
        <p:spPr bwMode="auto">
          <a:xfrm>
            <a:off x="9974263" y="3707406"/>
            <a:ext cx="194945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Полная проверка </a:t>
            </a:r>
            <a:r>
              <a:rPr lang="ru-RU" altLang="ru-RU" sz="1600" dirty="0">
                <a:solidFill>
                  <a:srgbClr val="4472C4"/>
                </a:solidFill>
              </a:rPr>
              <a:t>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Начало работы</a:t>
            </a: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37" y="2007486"/>
            <a:ext cx="902948" cy="1005125"/>
          </a:xfrm>
          <a:prstGeom prst="rect">
            <a:avLst/>
          </a:prstGeom>
        </p:spPr>
      </p:pic>
      <p:grpSp>
        <p:nvGrpSpPr>
          <p:cNvPr id="61" name="Группа 105"/>
          <p:cNvGrpSpPr>
            <a:grpSpLocks/>
          </p:cNvGrpSpPr>
          <p:nvPr/>
        </p:nvGrpSpPr>
        <p:grpSpPr bwMode="auto">
          <a:xfrm>
            <a:off x="380560" y="1931040"/>
            <a:ext cx="280988" cy="271462"/>
            <a:chOff x="6700417" y="1325880"/>
            <a:chExt cx="291245" cy="288000"/>
          </a:xfrm>
        </p:grpSpPr>
        <p:sp>
          <p:nvSpPr>
            <p:cNvPr id="69" name="Овал 68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1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sp>
        <p:nvSpPr>
          <p:cNvPr id="71" name="Скругленный прямоугольник 70"/>
          <p:cNvSpPr/>
          <p:nvPr/>
        </p:nvSpPr>
        <p:spPr>
          <a:xfrm>
            <a:off x="564710" y="1521111"/>
            <a:ext cx="968375" cy="493713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14.12.2018 </a:t>
            </a:r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19.12.2018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3"/>
          <p:cNvSpPr txBox="1">
            <a:spLocks noChangeArrowheads="1"/>
          </p:cNvSpPr>
          <p:nvPr/>
        </p:nvSpPr>
        <p:spPr bwMode="auto">
          <a:xfrm>
            <a:off x="71435" y="3665763"/>
            <a:ext cx="2591503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 Методика переноса 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Материалы </a:t>
            </a:r>
            <a:r>
              <a:rPr lang="ru-RU" altLang="ru-RU" sz="1600" dirty="0">
                <a:solidFill>
                  <a:srgbClr val="4472C4"/>
                </a:solidFill>
              </a:rPr>
              <a:t>для заочного </a:t>
            </a:r>
            <a:r>
              <a:rPr lang="ru-RU" altLang="ru-RU" sz="1600" dirty="0" smtClean="0">
                <a:solidFill>
                  <a:srgbClr val="4472C4"/>
                </a:solidFill>
              </a:rPr>
              <a:t>обучения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 </a:t>
            </a:r>
            <a:r>
              <a:rPr lang="ru-RU" altLang="ru-RU" sz="1600" dirty="0" smtClean="0">
                <a:solidFill>
                  <a:srgbClr val="4472C4"/>
                </a:solidFill>
              </a:rPr>
              <a:t>Порядок предоставления доступа к ГИИС «Электронный бюджет»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Организация технической </a:t>
            </a:r>
            <a:r>
              <a:rPr lang="ru-RU" altLang="ru-RU" sz="1600" dirty="0" smtClean="0">
                <a:solidFill>
                  <a:srgbClr val="4472C4"/>
                </a:solidFill>
              </a:rPr>
              <a:t>поддержки</a:t>
            </a:r>
            <a:endParaRPr lang="ru-RU" altLang="ru-RU" sz="1600" dirty="0">
              <a:solidFill>
                <a:srgbClr val="4472C4"/>
              </a:solidFill>
            </a:endParaRPr>
          </a:p>
        </p:txBody>
      </p:sp>
      <p:sp>
        <p:nvSpPr>
          <p:cNvPr id="73" name="Прямоугольник 34"/>
          <p:cNvSpPr>
            <a:spLocks noChangeArrowheads="1"/>
          </p:cNvSpPr>
          <p:nvPr/>
        </p:nvSpPr>
        <p:spPr bwMode="auto">
          <a:xfrm>
            <a:off x="311142" y="3063674"/>
            <a:ext cx="1633537" cy="64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Направление информации для организации работ</a:t>
            </a:r>
            <a:endParaRPr lang="ru-RU" altLang="ru-RU" sz="1200" b="1" dirty="0">
              <a:solidFill>
                <a:srgbClr val="002060"/>
              </a:solidFill>
              <a:latin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790397" y="2057301"/>
            <a:ext cx="930922" cy="850946"/>
            <a:chOff x="3217863" y="2078038"/>
            <a:chExt cx="930922" cy="850946"/>
          </a:xfrm>
        </p:grpSpPr>
        <p:pic>
          <p:nvPicPr>
            <p:cNvPr id="83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217863" y="20780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370263" y="22304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8" name="Прямая со стрелкой 120"/>
          <p:cNvCxnSpPr/>
          <p:nvPr/>
        </p:nvCxnSpPr>
        <p:spPr>
          <a:xfrm>
            <a:off x="1717676" y="2550096"/>
            <a:ext cx="903161" cy="887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81" name="Группа 105"/>
          <p:cNvGrpSpPr>
            <a:grpSpLocks/>
          </p:cNvGrpSpPr>
          <p:nvPr/>
        </p:nvGrpSpPr>
        <p:grpSpPr bwMode="auto">
          <a:xfrm>
            <a:off x="2620837" y="1952256"/>
            <a:ext cx="280988" cy="271462"/>
            <a:chOff x="6700417" y="1325880"/>
            <a:chExt cx="291245" cy="288000"/>
          </a:xfrm>
        </p:grpSpPr>
        <p:sp>
          <p:nvSpPr>
            <p:cNvPr id="84" name="Овал 83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2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sp>
        <p:nvSpPr>
          <p:cNvPr id="86" name="Скругленный прямоугольник 85"/>
          <p:cNvSpPr/>
          <p:nvPr/>
        </p:nvSpPr>
        <p:spPr>
          <a:xfrm>
            <a:off x="2804987" y="1515693"/>
            <a:ext cx="968375" cy="493713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19.12.2018 -29.12.2018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7" name="Прямая со стрелкой 120"/>
          <p:cNvCxnSpPr/>
          <p:nvPr/>
        </p:nvCxnSpPr>
        <p:spPr>
          <a:xfrm>
            <a:off x="3792806" y="2558974"/>
            <a:ext cx="574675" cy="158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8" name="TextBox 3"/>
          <p:cNvSpPr txBox="1">
            <a:spLocks noChangeArrowheads="1"/>
          </p:cNvSpPr>
          <p:nvPr/>
        </p:nvSpPr>
        <p:spPr bwMode="auto">
          <a:xfrm>
            <a:off x="2624633" y="3704872"/>
            <a:ext cx="19494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Получение ЭП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Направление заявок на подключение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Настройка </a:t>
            </a:r>
            <a:r>
              <a:rPr lang="ru-RU" altLang="ru-RU" sz="1600" dirty="0">
                <a:solidFill>
                  <a:srgbClr val="4472C4"/>
                </a:solidFill>
              </a:rPr>
              <a:t>АРМ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Настройка </a:t>
            </a:r>
            <a:r>
              <a:rPr lang="ru-RU" altLang="ru-RU" sz="1600" dirty="0" smtClean="0">
                <a:solidFill>
                  <a:srgbClr val="4472C4"/>
                </a:solidFill>
              </a:rPr>
              <a:t>СКЗИ</a:t>
            </a:r>
          </a:p>
        </p:txBody>
      </p:sp>
      <p:sp>
        <p:nvSpPr>
          <p:cNvPr id="89" name="Прямоугольник 34"/>
          <p:cNvSpPr>
            <a:spLocks noChangeArrowheads="1"/>
          </p:cNvSpPr>
          <p:nvPr/>
        </p:nvSpPr>
        <p:spPr bwMode="auto">
          <a:xfrm>
            <a:off x="2289574" y="3102746"/>
            <a:ext cx="2157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Подключение</a:t>
            </a:r>
            <a:r>
              <a:rPr lang="ru-RU" altLang="ru-RU" sz="1200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пользователей</a:t>
            </a:r>
          </a:p>
        </p:txBody>
      </p:sp>
      <p:grpSp>
        <p:nvGrpSpPr>
          <p:cNvPr id="90" name="Группа 89"/>
          <p:cNvGrpSpPr/>
          <p:nvPr/>
        </p:nvGrpSpPr>
        <p:grpSpPr>
          <a:xfrm>
            <a:off x="4671741" y="2041458"/>
            <a:ext cx="930922" cy="850946"/>
            <a:chOff x="3217863" y="2078038"/>
            <a:chExt cx="930922" cy="850946"/>
          </a:xfrm>
        </p:grpSpPr>
        <p:pic>
          <p:nvPicPr>
            <p:cNvPr id="91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217863" y="20780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370263" y="22304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3" name="Скругленный прямоугольник 92"/>
          <p:cNvSpPr/>
          <p:nvPr/>
        </p:nvSpPr>
        <p:spPr>
          <a:xfrm>
            <a:off x="4659697" y="1490972"/>
            <a:ext cx="968375" cy="493713"/>
          </a:xfrm>
          <a:prstGeom prst="roundRect">
            <a:avLst>
              <a:gd name="adj" fmla="val 11427"/>
            </a:avLst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19.12.2018 -28.12.2018</a:t>
            </a:r>
            <a:endParaRPr lang="ru-RU" sz="1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Прямоугольник 34"/>
          <p:cNvSpPr>
            <a:spLocks noChangeArrowheads="1"/>
          </p:cNvSpPr>
          <p:nvPr/>
        </p:nvSpPr>
        <p:spPr bwMode="auto">
          <a:xfrm>
            <a:off x="4199337" y="3142256"/>
            <a:ext cx="21574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Подготовка</a:t>
            </a:r>
            <a:r>
              <a:rPr lang="ru-RU" altLang="ru-RU" sz="1200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данных</a:t>
            </a:r>
          </a:p>
        </p:txBody>
      </p:sp>
      <p:sp>
        <p:nvSpPr>
          <p:cNvPr id="95" name="TextBox 3"/>
          <p:cNvSpPr txBox="1">
            <a:spLocks noChangeArrowheads="1"/>
          </p:cNvSpPr>
          <p:nvPr/>
        </p:nvSpPr>
        <p:spPr bwMode="auto">
          <a:xfrm>
            <a:off x="4446987" y="3600637"/>
            <a:ext cx="1949450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Использование механизмов поиска ошибок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Устранение </a:t>
            </a:r>
            <a:r>
              <a:rPr lang="ru-RU" altLang="ru-RU" sz="1600" dirty="0">
                <a:solidFill>
                  <a:srgbClr val="4472C4"/>
                </a:solidFill>
              </a:rPr>
              <a:t>ошибок ведения учета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err="1" smtClean="0">
                <a:solidFill>
                  <a:srgbClr val="4472C4"/>
                </a:solidFill>
              </a:rPr>
              <a:t>Довнесение</a:t>
            </a:r>
            <a:r>
              <a:rPr lang="ru-RU" altLang="ru-RU" sz="1600" dirty="0" smtClean="0">
                <a:solidFill>
                  <a:srgbClr val="4472C4"/>
                </a:solidFill>
              </a:rPr>
              <a:t> </a:t>
            </a:r>
            <a:r>
              <a:rPr lang="ru-RU" altLang="ru-RU" sz="1600" dirty="0">
                <a:solidFill>
                  <a:srgbClr val="4472C4"/>
                </a:solidFill>
              </a:rPr>
              <a:t>отсутствующих 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Тестовая выгрузка данных</a:t>
            </a:r>
            <a:endParaRPr lang="ru-RU" altLang="ru-RU" sz="1600" dirty="0">
              <a:solidFill>
                <a:srgbClr val="4472C4"/>
              </a:solidFill>
            </a:endParaRPr>
          </a:p>
        </p:txBody>
      </p:sp>
      <p:grpSp>
        <p:nvGrpSpPr>
          <p:cNvPr id="96" name="Группа 95"/>
          <p:cNvGrpSpPr/>
          <p:nvPr/>
        </p:nvGrpSpPr>
        <p:grpSpPr>
          <a:xfrm>
            <a:off x="6427124" y="2024782"/>
            <a:ext cx="930922" cy="850946"/>
            <a:chOff x="3217863" y="2078038"/>
            <a:chExt cx="930922" cy="850946"/>
          </a:xfrm>
        </p:grpSpPr>
        <p:pic>
          <p:nvPicPr>
            <p:cNvPr id="97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217863" y="20780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370263" y="22304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9" name="Прямоугольник 34"/>
          <p:cNvSpPr>
            <a:spLocks noChangeArrowheads="1"/>
          </p:cNvSpPr>
          <p:nvPr/>
        </p:nvSpPr>
        <p:spPr bwMode="auto">
          <a:xfrm>
            <a:off x="5854313" y="3138696"/>
            <a:ext cx="2157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itchFamily="34" charset="0"/>
              </a:rPr>
              <a:t>Передача данных</a:t>
            </a:r>
          </a:p>
        </p:txBody>
      </p:sp>
      <p:sp>
        <p:nvSpPr>
          <p:cNvPr id="100" name="TextBox 3"/>
          <p:cNvSpPr txBox="1">
            <a:spLocks noChangeArrowheads="1"/>
          </p:cNvSpPr>
          <p:nvPr/>
        </p:nvSpPr>
        <p:spPr bwMode="auto">
          <a:xfrm>
            <a:off x="6196013" y="3658460"/>
            <a:ext cx="194945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Выгрузка 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Передача данных в </a:t>
            </a:r>
            <a:r>
              <a:rPr lang="ru-RU" altLang="ru-RU" sz="1600" dirty="0" smtClean="0">
                <a:solidFill>
                  <a:srgbClr val="4472C4"/>
                </a:solidFill>
              </a:rPr>
              <a:t>Федеральное казначейство</a:t>
            </a:r>
            <a:r>
              <a:rPr lang="ru-RU" altLang="ru-RU" sz="1000" dirty="0" smtClean="0">
                <a:solidFill>
                  <a:srgbClr val="4472C4"/>
                </a:solidFill>
              </a:rPr>
              <a:t> в порядке, установленном Федеральным казначейством</a:t>
            </a:r>
            <a:endParaRPr lang="ru-RU" altLang="ru-RU" sz="1000" dirty="0">
              <a:solidFill>
                <a:srgbClr val="4472C4"/>
              </a:solidFill>
            </a:endParaRPr>
          </a:p>
        </p:txBody>
      </p:sp>
      <p:pic>
        <p:nvPicPr>
          <p:cNvPr id="101" name="Рисунок 1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988" y="1929754"/>
            <a:ext cx="902948" cy="1005125"/>
          </a:xfrm>
          <a:prstGeom prst="rect">
            <a:avLst/>
          </a:prstGeom>
        </p:spPr>
      </p:pic>
      <p:sp>
        <p:nvSpPr>
          <p:cNvPr id="102" name="TextBox 3"/>
          <p:cNvSpPr txBox="1">
            <a:spLocks noChangeArrowheads="1"/>
          </p:cNvSpPr>
          <p:nvPr/>
        </p:nvSpPr>
        <p:spPr bwMode="auto">
          <a:xfrm>
            <a:off x="8118829" y="3643046"/>
            <a:ext cx="194945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Загрузка </a:t>
            </a:r>
            <a:r>
              <a:rPr lang="ru-RU" altLang="ru-RU" sz="1600" dirty="0">
                <a:solidFill>
                  <a:srgbClr val="4472C4"/>
                </a:solidFill>
              </a:rPr>
              <a:t>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>
                <a:solidFill>
                  <a:srgbClr val="4472C4"/>
                </a:solidFill>
              </a:rPr>
              <a:t>Первичная проверка данных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altLang="ru-RU" sz="1600" dirty="0" smtClean="0">
                <a:solidFill>
                  <a:srgbClr val="4472C4"/>
                </a:solidFill>
              </a:rPr>
              <a:t>Уведомление ответственных лиц организации о результатах переноса данных</a:t>
            </a:r>
            <a:endParaRPr lang="ru-RU" altLang="ru-RU" sz="1600" dirty="0">
              <a:solidFill>
                <a:srgbClr val="4472C4"/>
              </a:solidFill>
            </a:endParaRPr>
          </a:p>
        </p:txBody>
      </p:sp>
      <p:grpSp>
        <p:nvGrpSpPr>
          <p:cNvPr id="103" name="Группа 102"/>
          <p:cNvGrpSpPr/>
          <p:nvPr/>
        </p:nvGrpSpPr>
        <p:grpSpPr>
          <a:xfrm>
            <a:off x="10352088" y="2008553"/>
            <a:ext cx="930922" cy="850946"/>
            <a:chOff x="3217863" y="2078038"/>
            <a:chExt cx="930922" cy="850946"/>
          </a:xfrm>
        </p:grpSpPr>
        <p:pic>
          <p:nvPicPr>
            <p:cNvPr id="104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217863" y="20780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" name="Рисунок 58" descr="business_user.png"/>
            <p:cNvPicPr>
              <a:picLocks noChangeAspect="1"/>
            </p:cNvPicPr>
            <p:nvPr/>
          </p:nvPicPr>
          <p:blipFill>
            <a:blip r:embed="rId4">
              <a:lum bright="10000"/>
            </a:blip>
            <a:srcRect/>
            <a:stretch>
              <a:fillRect/>
            </a:stretch>
          </p:blipFill>
          <p:spPr bwMode="auto">
            <a:xfrm>
              <a:off x="3370263" y="2230438"/>
              <a:ext cx="778522" cy="69854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246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3</a:t>
            </a:fld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053671" y="145182"/>
            <a:ext cx="7484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Методика переноса данных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85611" y="1795757"/>
            <a:ext cx="9480658" cy="2887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Состав мероприятий по подготовке данных в ведомственной информационной </a:t>
            </a: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системе </a:t>
            </a: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для ведения бюджетного учета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Порядок импорта данных для предоставления в Федеральное казначейство*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Требования к формированию проверочных отчетов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70C0"/>
                </a:solidFill>
                <a:latin typeface="+mj-lt"/>
              </a:rPr>
              <a:t>Порядок проверки данных после выполнения переноса в ГИИС «Электронный бюджет»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6732" y="6233503"/>
            <a:ext cx="10699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</a:rPr>
              <a:t>* - </a:t>
            </a:r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</a:rPr>
              <a:t>д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</a:rPr>
              <a:t>анные </a:t>
            </a:r>
            <a:r>
              <a:rPr lang="ru-RU" sz="1200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Росимущества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</a:rPr>
              <a:t>, а также его территориальных органов, будут выгруженных центральным аппаратом </a:t>
            </a:r>
            <a:r>
              <a:rPr lang="ru-RU" sz="1200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Росимущества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</a:rPr>
              <a:t> и переданы в Федеральное казначейство</a:t>
            </a:r>
            <a:endParaRPr lang="ru-RU" sz="12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80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4</a:t>
            </a:fld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053671" y="145182"/>
            <a:ext cx="7484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Материалы для заочного обучения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60807" y="3277901"/>
            <a:ext cx="4617518" cy="2221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Руководства пользователей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Технологические регламенты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Обучающие видеоролики</a:t>
            </a:r>
          </a:p>
          <a:p>
            <a:pPr marL="285750" indent="-285750">
              <a:lnSpc>
                <a:spcPts val="26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Презентации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391890" y="1954462"/>
            <a:ext cx="26240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1. Будут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размещены на сайте Федерального казначейства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  <a:hlinkClick r:id="rId2"/>
              </a:rPr>
              <a:t>www.roskazna.ru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 в срок до 21.12.2018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2414" y="1739103"/>
            <a:ext cx="4667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Состав материалов для самостоятельного обучения пользователей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182" y="1058192"/>
            <a:ext cx="3762375" cy="2662770"/>
          </a:xfrm>
          <a:prstGeom prst="rect">
            <a:avLst/>
          </a:prstGeom>
          <a:noFill/>
          <a:ln>
            <a:noFill/>
          </a:ln>
          <a:effectLst>
            <a:outerShdw blurRad="50800" dist="12700" algn="ctr" rotWithShape="0">
              <a:srgbClr val="000000">
                <a:alpha val="9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 стрелкой 120"/>
          <p:cNvCxnSpPr/>
          <p:nvPr/>
        </p:nvCxnSpPr>
        <p:spPr>
          <a:xfrm flipH="1">
            <a:off x="4327310" y="3424609"/>
            <a:ext cx="1064580" cy="592706"/>
          </a:xfrm>
          <a:prstGeom prst="straightConnector1">
            <a:avLst/>
          </a:prstGeom>
          <a:ln w="508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504526" y="4407892"/>
            <a:ext cx="26240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2. Будут доступны на </a:t>
            </a:r>
            <a:r>
              <a:rPr lang="ru-RU" sz="1600" u="sng" dirty="0" smtClean="0">
                <a:solidFill>
                  <a:srgbClr val="0070C0"/>
                </a:solidFill>
                <a:latin typeface="Arial" panose="020B0604020202020204" pitchFamily="34" charset="0"/>
              </a:rPr>
              <a:t>разрабатываемом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 Федеральным казначейством портале обучения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Прямая со стрелкой 120"/>
          <p:cNvCxnSpPr/>
          <p:nvPr/>
        </p:nvCxnSpPr>
        <p:spPr>
          <a:xfrm flipH="1" flipV="1">
            <a:off x="4327310" y="4388461"/>
            <a:ext cx="1024816" cy="507060"/>
          </a:xfrm>
          <a:prstGeom prst="straightConnector1">
            <a:avLst/>
          </a:prstGeom>
          <a:ln w="50800">
            <a:solidFill>
              <a:srgbClr val="47B0FF"/>
            </a:solidFill>
            <a:headEnd type="triangle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30" name="Picture 6" descr="http://strateg.web-box.ru/_mod_files/ce_images/underconstructi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869" y="4311407"/>
            <a:ext cx="2375229" cy="237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6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5</a:t>
            </a:fld>
            <a:endParaRPr lang="ru-RU" alt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1199447" y="2023568"/>
            <a:ext cx="2980529" cy="1155526"/>
            <a:chOff x="1532966" y="1385025"/>
            <a:chExt cx="2706514" cy="1155526"/>
          </a:xfrm>
        </p:grpSpPr>
        <p:sp>
          <p:nvSpPr>
            <p:cNvPr id="3" name="Шестиугольник 2"/>
            <p:cNvSpPr/>
            <p:nvPr/>
          </p:nvSpPr>
          <p:spPr>
            <a:xfrm>
              <a:off x="1532966" y="1385025"/>
              <a:ext cx="2706514" cy="11555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90844" y="1574174"/>
              <a:ext cx="25223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2B722"/>
                  </a:solidFill>
                  <a:latin typeface="Arial Black" panose="020B0A04020102020204" pitchFamily="34" charset="0"/>
                </a:rPr>
                <a:t>ПРЯМОЙ ТЕЛЕФОН</a:t>
              </a:r>
              <a:endParaRPr lang="ru-RU" sz="2000" b="1" dirty="0">
                <a:solidFill>
                  <a:srgbClr val="F2B722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4053671" y="145182"/>
            <a:ext cx="74843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Техническая поддержка передачи данных в ГИИС «Электронный бюджет»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197759" y="3873572"/>
            <a:ext cx="3037174" cy="1155526"/>
            <a:chOff x="1532966" y="1385025"/>
            <a:chExt cx="3037174" cy="1155526"/>
          </a:xfrm>
        </p:grpSpPr>
        <p:sp>
          <p:nvSpPr>
            <p:cNvPr id="17" name="Шестиугольник 16"/>
            <p:cNvSpPr/>
            <p:nvPr/>
          </p:nvSpPr>
          <p:spPr>
            <a:xfrm>
              <a:off x="1532966" y="1385025"/>
              <a:ext cx="3037174" cy="11555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90844" y="1574174"/>
              <a:ext cx="28417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2B722"/>
                  </a:solidFill>
                  <a:latin typeface="Arial Black" panose="020B0A04020102020204" pitchFamily="34" charset="0"/>
                </a:rPr>
                <a:t>ЭЛЕКТРОННАЯ ПОЧТА</a:t>
              </a:r>
              <a:endParaRPr lang="ru-RU" sz="2000" b="1" dirty="0">
                <a:solidFill>
                  <a:srgbClr val="F2B722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712363" y="3989670"/>
            <a:ext cx="48222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658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@roskazna.ru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2362" y="2079547"/>
            <a:ext cx="7316881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8-804-333-06-11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(бесплатно)</a:t>
            </a:r>
          </a:p>
          <a:p>
            <a:pPr lvl="0">
              <a:spcBef>
                <a:spcPts val="600"/>
              </a:spcBef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Ежедневно, начиная с 19.12.2018 (кроме 01.01.2019 и 02.01.2019)</a:t>
            </a:r>
          </a:p>
          <a:p>
            <a:pPr lvl="0">
              <a:spcBef>
                <a:spcPts val="600"/>
              </a:spcBef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 02:00 до 18:00 по московскому времени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24178" y="4918760"/>
            <a:ext cx="4822254" cy="1107996"/>
          </a:xfrm>
          <a:prstGeom prst="rect">
            <a:avLst/>
          </a:prstGeom>
          <a:ln w="317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2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Действуют на период переноса данных в ГИИС «Электронный бюджет»!!!!</a:t>
            </a:r>
            <a:endParaRPr lang="ru-RU" sz="2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28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Прямоугольник 27652"/>
          <p:cNvSpPr/>
          <p:nvPr/>
        </p:nvSpPr>
        <p:spPr>
          <a:xfrm>
            <a:off x="1349375" y="1185863"/>
            <a:ext cx="10025063" cy="52054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" name="Облако 25"/>
          <p:cNvSpPr/>
          <p:nvPr/>
        </p:nvSpPr>
        <p:spPr bwMode="auto">
          <a:xfrm>
            <a:off x="7662863" y="1195388"/>
            <a:ext cx="3567112" cy="2978150"/>
          </a:xfrm>
          <a:prstGeom prst="cloud">
            <a:avLst/>
          </a:prstGeom>
          <a:solidFill>
            <a:srgbClr val="DDF7F4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29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25875F-48A7-4817-BD06-020C413BAE8E}" type="slidenum">
              <a:rPr lang="ru-RU" altLang="ru-RU" smtClean="0">
                <a:cs typeface="Arial" pitchFamily="34" charset="0"/>
              </a:rPr>
              <a:pPr/>
              <a:t>6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7173" name="Прямоугольник 2"/>
          <p:cNvSpPr>
            <a:spLocks noChangeArrowheads="1"/>
          </p:cNvSpPr>
          <p:nvPr/>
        </p:nvSpPr>
        <p:spPr bwMode="auto">
          <a:xfrm>
            <a:off x="4006850" y="192088"/>
            <a:ext cx="81851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Подключение пользователей учреждений, передавших полномочия, и пользователей ТОФК, ФКУ ЦОКР и его филиалов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49375" y="1870075"/>
            <a:ext cx="2955925" cy="525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формирования заявок на регистрацию (МФЗР) ГИИС «Электронный бюджет»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30738" y="1870075"/>
            <a:ext cx="2800350" cy="525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обеспечения информационной безопасности (ПОИБ) ГИИС «Электронный бюджет»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78763" y="1870075"/>
            <a:ext cx="3090862" cy="2460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управления 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кадрами</a:t>
            </a:r>
            <a:endParaRPr lang="ru-RU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78763" y="2276475"/>
            <a:ext cx="3090862" cy="3238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управления нефинансовыми активами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78763" y="2790825"/>
            <a:ext cx="3090862" cy="4619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ведения бюджетного (бухгалтерского) учета учреждений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подсистемы учета и отчетности </a:t>
            </a: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3175000" y="2371725"/>
            <a:ext cx="3035300" cy="419100"/>
          </a:xfrm>
          <a:prstGeom prst="curvedUpArrow">
            <a:avLst>
              <a:gd name="adj1" fmla="val 50595"/>
              <a:gd name="adj2" fmla="val 101824"/>
              <a:gd name="adj3" fmla="val 43328"/>
            </a:avLst>
          </a:prstGeom>
          <a:solidFill>
            <a:srgbClr val="00B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гнутая вниз стрелка 9"/>
          <p:cNvSpPr/>
          <p:nvPr/>
        </p:nvSpPr>
        <p:spPr>
          <a:xfrm rot="10800000" flipH="1">
            <a:off x="5943600" y="1314450"/>
            <a:ext cx="3190875" cy="555625"/>
          </a:xfrm>
          <a:prstGeom prst="curvedUpArrow">
            <a:avLst>
              <a:gd name="adj1" fmla="val 39346"/>
              <a:gd name="adj2" fmla="val 59027"/>
              <a:gd name="adj3" fmla="val 26493"/>
            </a:avLst>
          </a:prstGeom>
          <a:solidFill>
            <a:srgbClr val="00B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28738" y="2887663"/>
            <a:ext cx="2957512" cy="7508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заявок на регистрацию, редактирование и прекращение доступа</a:t>
            </a:r>
          </a:p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уполномоченных лиц участника системы</a:t>
            </a:r>
          </a:p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ГИИС «Электронный бюджет»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30738" y="2916238"/>
            <a:ext cx="2800350" cy="7223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корректности заполнения заявки и регистрация в ПОИБ ГИИС «Электронный бюджет»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52950" y="1839913"/>
            <a:ext cx="0" cy="4438650"/>
          </a:xfrm>
          <a:prstGeom prst="line">
            <a:avLst/>
          </a:prstGeom>
          <a:ln w="15875">
            <a:solidFill>
              <a:srgbClr val="00B6F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662863" y="1839913"/>
            <a:ext cx="0" cy="4440237"/>
          </a:xfrm>
          <a:prstGeom prst="line">
            <a:avLst/>
          </a:prstGeom>
          <a:ln w="15875">
            <a:solidFill>
              <a:srgbClr val="00B6F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30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3802063"/>
            <a:ext cx="2947987" cy="222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306" name="TextBox 20"/>
          <p:cNvSpPr txBox="1">
            <a:spLocks noChangeArrowheads="1"/>
          </p:cNvSpPr>
          <p:nvPr/>
        </p:nvSpPr>
        <p:spPr bwMode="auto">
          <a:xfrm rot="-5400000">
            <a:off x="2474119" y="4229894"/>
            <a:ext cx="3851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000" u="sng">
                <a:latin typeface="Times New Roman" pitchFamily="18" charset="0"/>
                <a:cs typeface="Times New Roman" pitchFamily="18" charset="0"/>
              </a:rPr>
              <a:t>Рассмотрение заявки на регистрацию со стороны Минфина России</a:t>
            </a:r>
          </a:p>
        </p:txBody>
      </p:sp>
      <p:sp>
        <p:nvSpPr>
          <p:cNvPr id="12307" name="TextBox 22"/>
          <p:cNvSpPr txBox="1">
            <a:spLocks noChangeArrowheads="1"/>
          </p:cNvSpPr>
          <p:nvPr/>
        </p:nvSpPr>
        <p:spPr bwMode="auto">
          <a:xfrm rot="-5400000">
            <a:off x="5857082" y="4474369"/>
            <a:ext cx="33639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000" u="sng">
                <a:latin typeface="Times New Roman" pitchFamily="18" charset="0"/>
                <a:cs typeface="Times New Roman" pitchFamily="18" charset="0"/>
              </a:rPr>
              <a:t>Рассмотрение заявки на регистрацию со стороны  ТОФК</a:t>
            </a:r>
          </a:p>
        </p:txBody>
      </p:sp>
      <p:sp>
        <p:nvSpPr>
          <p:cNvPr id="12308" name="TextBox 27653"/>
          <p:cNvSpPr txBox="1">
            <a:spLocks noChangeArrowheads="1"/>
          </p:cNvSpPr>
          <p:nvPr/>
        </p:nvSpPr>
        <p:spPr bwMode="auto">
          <a:xfrm>
            <a:off x="1846263" y="1274763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/>
              <a:t>ГИИС «Электронный бюджет»</a:t>
            </a:r>
          </a:p>
        </p:txBody>
      </p:sp>
      <p:pic>
        <p:nvPicPr>
          <p:cNvPr id="40" name="Picture 3" descr="C:\Users\3256\Desktop\Презентации\Картинки\PNG\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195388"/>
            <a:ext cx="530225" cy="528637"/>
          </a:xfrm>
          <a:prstGeom prst="rect">
            <a:avLst/>
          </a:prstGeom>
          <a:noFill/>
          <a:effectLst>
            <a:outerShdw blurRad="57150" dist="19050" dir="2700000" algn="tl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3256\Desktop\Презентации\Картинки\PNG\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28263" y="1214438"/>
            <a:ext cx="530225" cy="527050"/>
          </a:xfrm>
          <a:prstGeom prst="rect">
            <a:avLst/>
          </a:prstGeom>
          <a:noFill/>
          <a:effectLst>
            <a:outerShdw blurRad="57150" dist="19050" dir="2700000" algn="tl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429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2"/>
          <p:cNvSpPr txBox="1">
            <a:spLocks noGrp="1"/>
          </p:cNvSpPr>
          <p:nvPr/>
        </p:nvSpPr>
        <p:spPr bwMode="auto">
          <a:xfrm>
            <a:off x="8610600" y="649287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F580F536-85BB-4F22-B93D-894948AA13C1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6A066B9-4700-48DD-BE7C-30C1912A05F0}"/>
              </a:ext>
            </a:extLst>
          </p:cNvPr>
          <p:cNvPicPr/>
          <p:nvPr/>
        </p:nvPicPr>
        <p:blipFill rotWithShape="1">
          <a:blip r:embed="rId3" cstate="print"/>
          <a:srcRect r="25609" b="17944"/>
          <a:stretch/>
        </p:blipFill>
        <p:spPr>
          <a:xfrm>
            <a:off x="7021512" y="1286710"/>
            <a:ext cx="4419158" cy="2741776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592D6C-3DDC-48F3-A79D-C40AA9F96F9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1088" y="3993851"/>
            <a:ext cx="5940425" cy="186690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4CB0436-2AF3-4216-A47E-49FDA37130FD}"/>
              </a:ext>
            </a:extLst>
          </p:cNvPr>
          <p:cNvSpPr/>
          <p:nvPr/>
        </p:nvSpPr>
        <p:spPr>
          <a:xfrm>
            <a:off x="1081088" y="3357959"/>
            <a:ext cx="5075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Использование технологического анализа </a:t>
            </a:r>
            <a:r>
              <a:rPr lang="ru-RU" dirty="0"/>
              <a:t>для проверки </a:t>
            </a:r>
            <a:r>
              <a:rPr lang="ru-RU" dirty="0" smtClean="0"/>
              <a:t>уникальности: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C60CC37-7F13-44F5-BD2D-1B00864441FF}"/>
              </a:ext>
            </a:extLst>
          </p:cNvPr>
          <p:cNvPicPr/>
          <p:nvPr/>
        </p:nvPicPr>
        <p:blipFill rotWithShape="1">
          <a:blip r:embed="rId5" cstate="print"/>
          <a:srcRect r="25609"/>
          <a:stretch/>
        </p:blipFill>
        <p:spPr>
          <a:xfrm>
            <a:off x="7021513" y="3957804"/>
            <a:ext cx="4419157" cy="186690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9" name="Заголовок 1"/>
          <p:cNvSpPr>
            <a:spLocks/>
          </p:cNvSpPr>
          <p:nvPr/>
        </p:nvSpPr>
        <p:spPr bwMode="auto">
          <a:xfrm>
            <a:off x="4010025" y="93664"/>
            <a:ext cx="7913688" cy="73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Работа механизмов поиска ошибок в ведомственной информационной системе для ведения бюджетного учета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54895" y="1546004"/>
            <a:ext cx="73472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 ведомственной информационной системе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Росимущества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(1С БГУ 2.0) будет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доступна обработка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«Технологический анализ»</a:t>
            </a:r>
          </a:p>
        </p:txBody>
      </p:sp>
    </p:spTree>
    <p:extLst>
      <p:ext uri="{BB962C8B-B14F-4D97-AF65-F5344CB8AC3E}">
        <p14:creationId xmlns:p14="http://schemas.microsoft.com/office/powerpoint/2010/main" val="3436653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61333C-A11C-4A4B-8214-C0BC775C6AD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325" y="3862935"/>
            <a:ext cx="5940425" cy="202692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88B413D-9BC5-46B3-911E-26AEABF62FAB}"/>
              </a:ext>
            </a:extLst>
          </p:cNvPr>
          <p:cNvPicPr/>
          <p:nvPr/>
        </p:nvPicPr>
        <p:blipFill rotWithShape="1">
          <a:blip r:embed="rId4" cstate="print"/>
          <a:srcRect l="-481" t="-1071" r="19507" b="1071"/>
          <a:stretch/>
        </p:blipFill>
        <p:spPr>
          <a:xfrm>
            <a:off x="7226299" y="4168927"/>
            <a:ext cx="4810125" cy="1435100"/>
          </a:xfrm>
          <a:prstGeom prst="rect">
            <a:avLst/>
          </a:prstGeom>
        </p:spPr>
      </p:pic>
      <p:sp>
        <p:nvSpPr>
          <p:cNvPr id="3074" name="Номер слайда 2"/>
          <p:cNvSpPr txBox="1">
            <a:spLocks noGrp="1"/>
          </p:cNvSpPr>
          <p:nvPr/>
        </p:nvSpPr>
        <p:spPr bwMode="auto">
          <a:xfrm>
            <a:off x="8610600" y="649287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F580F536-85BB-4F22-B93D-894948AA13C1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F68EDED-0F33-4045-885D-4145C1B18653}"/>
              </a:ext>
            </a:extLst>
          </p:cNvPr>
          <p:cNvSpPr/>
          <p:nvPr/>
        </p:nvSpPr>
        <p:spPr>
          <a:xfrm>
            <a:off x="695325" y="3225486"/>
            <a:ext cx="53149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Проверка </a:t>
            </a:r>
            <a:r>
              <a:rPr lang="ru-RU" dirty="0"/>
              <a:t>корректности данных</a:t>
            </a:r>
          </a:p>
          <a:p>
            <a:pPr lvl="0"/>
            <a:r>
              <a:rPr lang="ru-RU" dirty="0"/>
              <a:t>Проверка дублирования </a:t>
            </a:r>
            <a:r>
              <a:rPr lang="ru-RU" dirty="0" smtClean="0"/>
              <a:t>информации о физических лицах: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EA16684-EC64-4C51-A927-EA734DCD57F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95999" y="2306545"/>
            <a:ext cx="5940425" cy="1235075"/>
          </a:xfrm>
          <a:prstGeom prst="rect">
            <a:avLst/>
          </a:prstGeom>
        </p:spPr>
      </p:pic>
      <p:sp>
        <p:nvSpPr>
          <p:cNvPr id="9" name="Заголовок 1"/>
          <p:cNvSpPr>
            <a:spLocks/>
          </p:cNvSpPr>
          <p:nvPr/>
        </p:nvSpPr>
        <p:spPr bwMode="auto">
          <a:xfrm>
            <a:off x="4010025" y="93664"/>
            <a:ext cx="7913688" cy="73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Работа механизмов поиска ошибок в ведомственной информационной системе для расчета заработной платы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273970" y="1460279"/>
            <a:ext cx="73472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 ведомственной информационной системе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Росимущества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(1С ЗКГУ 3.1)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будет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доступна обработка «Обслуживание»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43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9</a:t>
            </a:fld>
            <a:endParaRPr lang="ru-RU" alt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1079178" y="1634954"/>
            <a:ext cx="2980529" cy="1155526"/>
            <a:chOff x="1532966" y="1385025"/>
            <a:chExt cx="2706514" cy="1155526"/>
          </a:xfrm>
        </p:grpSpPr>
        <p:sp>
          <p:nvSpPr>
            <p:cNvPr id="3" name="Шестиугольник 2"/>
            <p:cNvSpPr/>
            <p:nvPr/>
          </p:nvSpPr>
          <p:spPr>
            <a:xfrm>
              <a:off x="1532966" y="1385025"/>
              <a:ext cx="2706514" cy="11555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90844" y="1574174"/>
              <a:ext cx="25223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2B722"/>
                  </a:solidFill>
                  <a:latin typeface="Arial Black" panose="020B0A04020102020204" pitchFamily="34" charset="0"/>
                </a:rPr>
                <a:t>СПЕЦИАЛЬНОЕ ПОЛНОМОЧИЙ</a:t>
              </a:r>
              <a:endParaRPr lang="ru-RU" sz="2000" b="1" dirty="0">
                <a:solidFill>
                  <a:srgbClr val="F2B722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4053671" y="145182"/>
            <a:ext cx="74843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Внесение исправлений в 2019 году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66923" y="5027504"/>
            <a:ext cx="3037174" cy="1155526"/>
            <a:chOff x="1532966" y="1385025"/>
            <a:chExt cx="3037174" cy="1155526"/>
          </a:xfrm>
        </p:grpSpPr>
        <p:sp>
          <p:nvSpPr>
            <p:cNvPr id="17" name="Шестиугольник 16"/>
            <p:cNvSpPr/>
            <p:nvPr/>
          </p:nvSpPr>
          <p:spPr>
            <a:xfrm>
              <a:off x="1532966" y="1385025"/>
              <a:ext cx="3037174" cy="11555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90844" y="1574174"/>
              <a:ext cx="28417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2B722"/>
                  </a:solidFill>
                  <a:latin typeface="Arial Black" panose="020B0A04020102020204" pitchFamily="34" charset="0"/>
                </a:rPr>
                <a:t>ДАТА ВНЕСЕНИЯ ИСПРАВЛЕНИЙ</a:t>
              </a:r>
              <a:endParaRPr lang="ru-RU" sz="2000" b="1" dirty="0">
                <a:solidFill>
                  <a:srgbClr val="F2B722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270796" y="5170236"/>
            <a:ext cx="637352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01.12.2018 - 31.12.2018 </a:t>
            </a:r>
          </a:p>
          <a:p>
            <a:pPr lvl="0">
              <a:spcBef>
                <a:spcPts val="600"/>
              </a:spcBef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– возможная дата документа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28109" y="1593274"/>
            <a:ext cx="75743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Пользователям организаций будет предоставлено </a:t>
            </a: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особое полномочие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по редактированию остатков 2018 года в 2019 году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50855" y="3353270"/>
            <a:ext cx="3037174" cy="1155526"/>
            <a:chOff x="1532966" y="1385025"/>
            <a:chExt cx="3037174" cy="1155526"/>
          </a:xfrm>
        </p:grpSpPr>
        <p:sp>
          <p:nvSpPr>
            <p:cNvPr id="14" name="Шестиугольник 13"/>
            <p:cNvSpPr/>
            <p:nvPr/>
          </p:nvSpPr>
          <p:spPr>
            <a:xfrm>
              <a:off x="1532966" y="1385025"/>
              <a:ext cx="3037174" cy="11555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90844" y="1458760"/>
              <a:ext cx="28417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2B722"/>
                  </a:solidFill>
                  <a:latin typeface="Arial Black" panose="020B0A04020102020204" pitchFamily="34" charset="0"/>
                </a:rPr>
                <a:t>СПОСОБ ВНЕСЕНИЯ ИСПРАВЛЕНИЙ</a:t>
              </a:r>
              <a:endParaRPr lang="ru-RU" sz="2000" b="1" dirty="0">
                <a:solidFill>
                  <a:srgbClr val="F2B722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4254729" y="3496002"/>
            <a:ext cx="652005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- редактирование остатков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(при необходимости)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;</a:t>
            </a:r>
          </a:p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-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довнесение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документов 2018 года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41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</TotalTime>
  <Words>919</Words>
  <Application>Microsoft Office PowerPoint</Application>
  <PresentationFormat>Произвольный</PresentationFormat>
  <Paragraphs>179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СОВЕЩАНИЯ</dc:title>
  <dc:creator>Дубовик Антон Викторович</dc:creator>
  <cp:lastModifiedBy>С</cp:lastModifiedBy>
  <cp:revision>127</cp:revision>
  <cp:lastPrinted>2018-12-12T11:13:37Z</cp:lastPrinted>
  <dcterms:modified xsi:type="dcterms:W3CDTF">2018-12-13T19:13:03Z</dcterms:modified>
</cp:coreProperties>
</file>